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85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AE377D4A-C87B-473E-A15E-5E23346BE90B}" type="datetimeFigureOut">
              <a:rPr lang="es-ES" smtClean="0"/>
              <a:t>17/02/2017</a:t>
            </a:fld>
            <a:endParaRPr lang="es-ES"/>
          </a:p>
        </p:txBody>
      </p:sp>
      <p:sp>
        <p:nvSpPr>
          <p:cNvPr id="20" name="19 Marcador de pie de página"/>
          <p:cNvSpPr>
            <a:spLocks noGrp="1"/>
          </p:cNvSpPr>
          <p:nvPr>
            <p:ph type="ftr" sz="quarter" idx="11"/>
          </p:nvPr>
        </p:nvSpPr>
        <p:spPr/>
        <p:txBody>
          <a:bodyPr/>
          <a:lstStyle>
            <a:extLst/>
          </a:lstStyle>
          <a:p>
            <a:endParaRPr lang="es-ES"/>
          </a:p>
        </p:txBody>
      </p:sp>
      <p:sp>
        <p:nvSpPr>
          <p:cNvPr id="10" name="9 Marcador de número de diapositiva"/>
          <p:cNvSpPr>
            <a:spLocks noGrp="1"/>
          </p:cNvSpPr>
          <p:nvPr>
            <p:ph type="sldNum" sz="quarter" idx="12"/>
          </p:nvPr>
        </p:nvSpPr>
        <p:spPr/>
        <p:txBody>
          <a:bodyPr/>
          <a:lstStyle>
            <a:extLst/>
          </a:lstStyle>
          <a:p>
            <a:fld id="{5DC6356E-DEC5-43DB-96C1-C7F638A2EF9E}" type="slidenum">
              <a:rPr lang="es-ES" smtClean="0"/>
              <a:t>‹Nº›</a:t>
            </a:fld>
            <a:endParaRPr lang="es-ES"/>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E377D4A-C87B-473E-A15E-5E23346BE90B}" type="datetimeFigureOut">
              <a:rPr lang="es-ES" smtClean="0"/>
              <a:t>17/02/2017</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5DC6356E-DEC5-43DB-96C1-C7F638A2EF9E}"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E377D4A-C87B-473E-A15E-5E23346BE90B}" type="datetimeFigureOut">
              <a:rPr lang="es-ES" smtClean="0"/>
              <a:t>17/02/2017</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5DC6356E-DEC5-43DB-96C1-C7F638A2EF9E}"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E377D4A-C87B-473E-A15E-5E23346BE90B}" type="datetimeFigureOut">
              <a:rPr lang="es-ES" smtClean="0"/>
              <a:t>17/02/2017</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5DC6356E-DEC5-43DB-96C1-C7F638A2EF9E}"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AE377D4A-C87B-473E-A15E-5E23346BE90B}" type="datetimeFigureOut">
              <a:rPr lang="es-ES" smtClean="0"/>
              <a:t>17/02/2017</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5DC6356E-DEC5-43DB-96C1-C7F638A2EF9E}" type="slidenum">
              <a:rPr lang="es-ES" smtClean="0"/>
              <a:t>‹Nº›</a:t>
            </a:fld>
            <a:endParaRPr lang="es-ES"/>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E377D4A-C87B-473E-A15E-5E23346BE90B}" type="datetimeFigureOut">
              <a:rPr lang="es-ES" smtClean="0"/>
              <a:t>17/02/2017</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5DC6356E-DEC5-43DB-96C1-C7F638A2EF9E}"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AE377D4A-C87B-473E-A15E-5E23346BE90B}" type="datetimeFigureOut">
              <a:rPr lang="es-ES" smtClean="0"/>
              <a:t>17/02/2017</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5DC6356E-DEC5-43DB-96C1-C7F638A2EF9E}"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AE377D4A-C87B-473E-A15E-5E23346BE90B}" type="datetimeFigureOut">
              <a:rPr lang="es-ES" smtClean="0"/>
              <a:t>17/02/2017</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5DC6356E-DEC5-43DB-96C1-C7F638A2EF9E}"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AE377D4A-C87B-473E-A15E-5E23346BE90B}" type="datetimeFigureOut">
              <a:rPr lang="es-ES" smtClean="0"/>
              <a:t>17/02/2017</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5DC6356E-DEC5-43DB-96C1-C7F638A2EF9E}" type="slidenum">
              <a:rPr lang="es-ES" smtClean="0"/>
              <a:t>‹Nº›</a:t>
            </a:fld>
            <a:endParaRPr lang="es-ES"/>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E377D4A-C87B-473E-A15E-5E23346BE90B}" type="datetimeFigureOut">
              <a:rPr lang="es-ES" smtClean="0"/>
              <a:t>17/02/2017</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5DC6356E-DEC5-43DB-96C1-C7F638A2EF9E}"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AE377D4A-C87B-473E-A15E-5E23346BE90B}" type="datetimeFigureOut">
              <a:rPr lang="es-ES" smtClean="0"/>
              <a:t>17/02/2017</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5DC6356E-DEC5-43DB-96C1-C7F638A2EF9E}" type="slidenum">
              <a:rPr lang="es-ES" smtClean="0"/>
              <a:t>‹Nº›</a:t>
            </a:fld>
            <a:endParaRPr lang="es-ES"/>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E377D4A-C87B-473E-A15E-5E23346BE90B}" type="datetimeFigureOut">
              <a:rPr lang="es-ES" smtClean="0"/>
              <a:t>17/02/2017</a:t>
            </a:fld>
            <a:endParaRPr lang="es-ES"/>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ES"/>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DC6356E-DEC5-43DB-96C1-C7F638A2EF9E}" type="slidenum">
              <a:rPr lang="es-ES" smtClean="0"/>
              <a:t>‹Nº›</a:t>
            </a:fld>
            <a:endParaRPr lang="es-ES"/>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3.xml"/><Relationship Id="rId7" Type="http://schemas.openxmlformats.org/officeDocument/2006/relationships/slide" Target="slide7.xml"/><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0000">
              <a:schemeClr val="bg2">
                <a:tint val="85000"/>
                <a:satMod val="320000"/>
              </a:schemeClr>
            </a:gs>
            <a:gs pos="100000">
              <a:schemeClr val="bg2">
                <a:shade val="55000"/>
                <a:satMod val="300000"/>
              </a:schemeClr>
            </a:gs>
          </a:gsLst>
          <a:lin ang="2700000" scaled="1"/>
        </a:grad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LAS CULTURAS DEL PERÚ</a:t>
            </a:r>
            <a:endParaRPr lang="es-ES" dirty="0"/>
          </a:p>
        </p:txBody>
      </p:sp>
      <p:sp>
        <p:nvSpPr>
          <p:cNvPr id="3" name="2 Subtítulo"/>
          <p:cNvSpPr>
            <a:spLocks noGrp="1"/>
          </p:cNvSpPr>
          <p:nvPr>
            <p:ph type="subTitle" idx="1"/>
          </p:nvPr>
        </p:nvSpPr>
        <p:spPr/>
        <p:txBody>
          <a:bodyPr/>
          <a:lstStyle/>
          <a:p>
            <a:endParaRPr lang="es-ES" dirty="0" smtClean="0"/>
          </a:p>
          <a:p>
            <a:endParaRPr lang="es-ES" dirty="0"/>
          </a:p>
          <a:p>
            <a:r>
              <a:rPr lang="es-ES" dirty="0" smtClean="0"/>
              <a:t>Presentado por </a:t>
            </a:r>
            <a:r>
              <a:rPr lang="es-ES" dirty="0" err="1" smtClean="0"/>
              <a:t>Confucius</a:t>
            </a:r>
            <a:r>
              <a:rPr lang="es-ES" dirty="0" smtClean="0"/>
              <a:t> </a:t>
            </a:r>
            <a:r>
              <a:rPr lang="es-ES" dirty="0" err="1" smtClean="0"/>
              <a:t>Taa</a:t>
            </a:r>
            <a:endParaRPr lang="es-ES" dirty="0" smtClean="0"/>
          </a:p>
        </p:txBody>
      </p:sp>
    </p:spTree>
    <p:extLst>
      <p:ext uri="{BB962C8B-B14F-4D97-AF65-F5344CB8AC3E}">
        <p14:creationId xmlns:p14="http://schemas.microsoft.com/office/powerpoint/2010/main" val="729450724"/>
      </p:ext>
    </p:extLst>
  </p:cSld>
  <p:clrMapOvr>
    <a:masterClrMapping/>
  </p:clrMapOvr>
  <mc:AlternateContent xmlns:mc="http://schemas.openxmlformats.org/markup-compatibility/2006">
    <mc:Choice xmlns:p14="http://schemas.microsoft.com/office/powerpoint/2010/main" Requires="p14">
      <p:transition spd="slow" p14:dur="1600">
        <p:blinds dir="vert"/>
        <p:sndAc>
          <p:stSnd>
            <p:snd r:embed="rId2" name="chimes.wav"/>
          </p:stSnd>
        </p:sndAc>
      </p:transition>
    </mc:Choice>
    <mc:Fallback>
      <p:transition spd="slow">
        <p:blinds dir="vert"/>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0000">
              <a:schemeClr val="bg2">
                <a:tint val="85000"/>
                <a:satMod val="320000"/>
              </a:schemeClr>
            </a:gs>
            <a:gs pos="100000">
              <a:schemeClr val="bg2">
                <a:shade val="55000"/>
                <a:satMod val="300000"/>
              </a:schemeClr>
            </a:gs>
          </a:gsLst>
          <a:lin ang="27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Índice</a:t>
            </a:r>
            <a:endParaRPr lang="es-ES" dirty="0"/>
          </a:p>
        </p:txBody>
      </p:sp>
      <p:sp>
        <p:nvSpPr>
          <p:cNvPr id="3" name="2 Marcador de contenido"/>
          <p:cNvSpPr>
            <a:spLocks noGrp="1"/>
          </p:cNvSpPr>
          <p:nvPr>
            <p:ph idx="1"/>
          </p:nvPr>
        </p:nvSpPr>
        <p:spPr/>
        <p:txBody>
          <a:bodyPr/>
          <a:lstStyle/>
          <a:p>
            <a:r>
              <a:rPr lang="es-ES" dirty="0" smtClean="0">
                <a:hlinkClick r:id="rId3" action="ppaction://hlinksldjump"/>
              </a:rPr>
              <a:t>La cultura Chavín</a:t>
            </a:r>
            <a:endParaRPr lang="es-ES" dirty="0" smtClean="0"/>
          </a:p>
          <a:p>
            <a:r>
              <a:rPr lang="es-ES" dirty="0" smtClean="0">
                <a:hlinkClick r:id="rId4" action="ppaction://hlinksldjump"/>
              </a:rPr>
              <a:t>La cultura </a:t>
            </a:r>
            <a:r>
              <a:rPr lang="es-ES" dirty="0" err="1" smtClean="0">
                <a:hlinkClick r:id="rId4" action="ppaction://hlinksldjump"/>
              </a:rPr>
              <a:t>Vicus</a:t>
            </a:r>
            <a:endParaRPr lang="es-ES" dirty="0" smtClean="0"/>
          </a:p>
          <a:p>
            <a:r>
              <a:rPr lang="es-ES" dirty="0" smtClean="0">
                <a:hlinkClick r:id="rId5" action="ppaction://hlinksldjump"/>
              </a:rPr>
              <a:t>La cultura Nazca</a:t>
            </a:r>
            <a:endParaRPr lang="es-ES" dirty="0" smtClean="0"/>
          </a:p>
          <a:p>
            <a:r>
              <a:rPr lang="es-ES" dirty="0" smtClean="0">
                <a:hlinkClick r:id="rId6" action="ppaction://hlinksldjump"/>
              </a:rPr>
              <a:t>La cultura Paracas</a:t>
            </a:r>
            <a:endParaRPr lang="es-ES" dirty="0" smtClean="0"/>
          </a:p>
          <a:p>
            <a:r>
              <a:rPr lang="es-ES" dirty="0" smtClean="0">
                <a:hlinkClick r:id="rId7" action="ppaction://hlinksldjump"/>
              </a:rPr>
              <a:t>La cultura Tiahuanaco</a:t>
            </a:r>
            <a:endParaRPr lang="es-ES" dirty="0" smtClean="0"/>
          </a:p>
          <a:p>
            <a:r>
              <a:rPr lang="es-ES" dirty="0" smtClean="0">
                <a:hlinkClick r:id="rId8" action="ppaction://hlinksldjump"/>
              </a:rPr>
              <a:t>La cultura Mochica</a:t>
            </a:r>
            <a:endParaRPr lang="es-ES" dirty="0"/>
          </a:p>
        </p:txBody>
      </p:sp>
    </p:spTree>
    <p:extLst>
      <p:ext uri="{BB962C8B-B14F-4D97-AF65-F5344CB8AC3E}">
        <p14:creationId xmlns:p14="http://schemas.microsoft.com/office/powerpoint/2010/main" val="422011066"/>
      </p:ext>
    </p:extLst>
  </p:cSld>
  <p:clrMapOvr>
    <a:masterClrMapping/>
  </p:clrMapOvr>
  <mc:AlternateContent xmlns:mc="http://schemas.openxmlformats.org/markup-compatibility/2006">
    <mc:Choice xmlns:p14="http://schemas.microsoft.com/office/powerpoint/2010/main" Requires="p14">
      <p:transition spd="slow" p14:dur="1400">
        <p14:doors dir="vert"/>
        <p:sndAc>
          <p:stSnd>
            <p:snd r:embed="rId2" name="drumroll.wav"/>
          </p:stSnd>
        </p:sndAc>
      </p:transition>
    </mc:Choice>
    <mc:Fallback>
      <p:transition spd="slow">
        <p:fade/>
        <p:sndAc>
          <p:stSnd>
            <p:snd r:embed="rId2" name="drumroll.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75000"/>
              </a:schemeClr>
            </a:gs>
            <a:gs pos="90000">
              <a:schemeClr val="bg2">
                <a:tint val="85000"/>
                <a:satMod val="320000"/>
              </a:schemeClr>
            </a:gs>
            <a:gs pos="100000">
              <a:schemeClr val="bg2">
                <a:shade val="55000"/>
                <a:satMod val="300000"/>
              </a:schemeClr>
            </a:gs>
          </a:gsLst>
          <a:lin ang="27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effectLst>
                  <a:glow rad="139700">
                    <a:schemeClr val="accent6">
                      <a:satMod val="175000"/>
                      <a:alpha val="40000"/>
                    </a:schemeClr>
                  </a:glow>
                  <a:outerShdw blurRad="50000" dist="30000" dir="5400000" algn="tl" rotWithShape="0">
                    <a:srgbClr val="000000">
                      <a:alpha val="30000"/>
                    </a:srgbClr>
                  </a:outerShdw>
                </a:effectLst>
              </a:rPr>
              <a:t>Cultura Chavín</a:t>
            </a:r>
            <a:endParaRPr lang="es-ES" dirty="0">
              <a:effectLst>
                <a:glow rad="139700">
                  <a:schemeClr val="accent6">
                    <a:satMod val="175000"/>
                    <a:alpha val="40000"/>
                  </a:schemeClr>
                </a:glow>
                <a:outerShdw blurRad="50000" dist="30000" dir="5400000" algn="tl" rotWithShape="0">
                  <a:srgbClr val="000000">
                    <a:alpha val="30000"/>
                  </a:srgbClr>
                </a:outerShdw>
              </a:effectLst>
            </a:endParaRPr>
          </a:p>
        </p:txBody>
      </p:sp>
      <p:sp>
        <p:nvSpPr>
          <p:cNvPr id="3" name="2 Marcador de contenido"/>
          <p:cNvSpPr>
            <a:spLocks noGrp="1"/>
          </p:cNvSpPr>
          <p:nvPr>
            <p:ph idx="1"/>
          </p:nvPr>
        </p:nvSpPr>
        <p:spPr>
          <a:xfrm>
            <a:off x="984307" y="1504617"/>
            <a:ext cx="5698976" cy="4525963"/>
          </a:xfrm>
        </p:spPr>
        <p:txBody>
          <a:bodyPr>
            <a:normAutofit fontScale="70000" lnSpcReduction="20000"/>
          </a:bodyPr>
          <a:lstStyle/>
          <a:p>
            <a:pPr algn="just"/>
            <a:r>
              <a:rPr lang="es-ES" dirty="0" smtClean="0"/>
              <a:t>La cultura Chavín se encuentra ubicada en el callejón de </a:t>
            </a:r>
            <a:r>
              <a:rPr lang="es-ES" dirty="0" err="1" smtClean="0"/>
              <a:t>conchucos</a:t>
            </a:r>
            <a:r>
              <a:rPr lang="es-ES" dirty="0" smtClean="0"/>
              <a:t> en el lado del afluente del alto </a:t>
            </a:r>
            <a:r>
              <a:rPr lang="es-ES" dirty="0" err="1" smtClean="0"/>
              <a:t>Marañon</a:t>
            </a:r>
            <a:r>
              <a:rPr lang="es-ES" dirty="0" smtClean="0"/>
              <a:t>, Provincia del Huari, departamento oriental de la Cordillera blanca, a orillas del río </a:t>
            </a:r>
            <a:r>
              <a:rPr lang="es-ES" dirty="0" err="1" smtClean="0"/>
              <a:t>Mosna</a:t>
            </a:r>
            <a:r>
              <a:rPr lang="es-ES" dirty="0" smtClean="0"/>
              <a:t> en la cuenca de Ancash. Esta área se encuentra ubicada a 3150 metros sobre el nivel del mar y abarca las regiones naturales (zonas de vida) quechua, jalca, y puna. </a:t>
            </a:r>
          </a:p>
          <a:p>
            <a:pPr algn="just"/>
            <a:r>
              <a:rPr lang="es-ES" dirty="0" smtClean="0"/>
              <a:t>Se extendió desde Lambayeque hasta Ica en la costa y desde Cajamarca hasta Ayacucho por la sierra. Es considerada una Cultura </a:t>
            </a:r>
            <a:r>
              <a:rPr lang="es-ES" dirty="0" err="1" smtClean="0"/>
              <a:t>Panperuana</a:t>
            </a:r>
            <a:r>
              <a:rPr lang="es-ES" dirty="0" smtClean="0"/>
              <a:t> ya que se extendió por gran parte del territorio peruano. </a:t>
            </a:r>
            <a:endParaRPr lang="es-ES" dirty="0"/>
          </a:p>
        </p:txBody>
      </p:sp>
      <p:sp>
        <p:nvSpPr>
          <p:cNvPr id="5" name="4 CuadroTexto"/>
          <p:cNvSpPr txBox="1"/>
          <p:nvPr/>
        </p:nvSpPr>
        <p:spPr>
          <a:xfrm>
            <a:off x="7020272" y="5661248"/>
            <a:ext cx="1584176" cy="369332"/>
          </a:xfrm>
          <a:prstGeom prst="rect">
            <a:avLst/>
          </a:prstGeom>
          <a:solidFill>
            <a:schemeClr val="accent3">
              <a:lumMod val="60000"/>
              <a:lumOff val="40000"/>
            </a:schemeClr>
          </a:solidFill>
        </p:spPr>
        <p:txBody>
          <a:bodyPr wrap="square" rtlCol="0">
            <a:spAutoFit/>
          </a:bodyPr>
          <a:lstStyle/>
          <a:p>
            <a:pPr algn="ctr"/>
            <a:r>
              <a:rPr lang="es-ES" dirty="0" smtClean="0">
                <a:latin typeface="Times New Roman" pitchFamily="18" charset="0"/>
                <a:cs typeface="Times New Roman" pitchFamily="18" charset="0"/>
                <a:hlinkClick r:id="rId3" action="ppaction://hlinksldjump"/>
              </a:rPr>
              <a:t>INDICE</a:t>
            </a:r>
            <a:endParaRPr lang="es-ES" dirty="0">
              <a:latin typeface="Times New Roman" pitchFamily="18" charset="0"/>
              <a:cs typeface="Times New Roman" pitchFamily="18" charset="0"/>
            </a:endParaRPr>
          </a:p>
        </p:txBody>
      </p:sp>
      <p:pic>
        <p:nvPicPr>
          <p:cNvPr id="1026" name="Picture 2" descr="C:\Users\Michael\AppData\Local\Microsoft\Windows\Temporary Internet Files\Content.IE5\ZFYKC361\Chav_n[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3283" y="1433914"/>
            <a:ext cx="2258153" cy="3093145"/>
          </a:xfrm>
          <a:prstGeom prst="rect">
            <a:avLst/>
          </a:prstGeom>
          <a:noFill/>
          <a:effectLst>
            <a:reflection blurRad="6350" stA="50000" endA="300" endPos="55500" dist="50800" dir="5400000" sy="-100000" algn="bl" rotWithShape="0"/>
          </a:effectLst>
          <a:scene3d>
            <a:camera prst="isometricLeftDown"/>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9013430"/>
      </p:ext>
    </p:extLst>
  </p:cSld>
  <p:clrMapOvr>
    <a:masterClrMapping/>
  </p:clrMapOvr>
  <mc:AlternateContent xmlns:mc="http://schemas.openxmlformats.org/markup-compatibility/2006">
    <mc:Choice xmlns:p14="http://schemas.microsoft.com/office/powerpoint/2010/main" Requires="p14">
      <p:transition spd="slow" p14:dur="1600">
        <p14:prism isInverted="1"/>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effectLst>
                  <a:glow rad="139700">
                    <a:schemeClr val="accent6">
                      <a:satMod val="175000"/>
                      <a:alpha val="40000"/>
                    </a:schemeClr>
                  </a:glow>
                  <a:outerShdw blurRad="50000" dist="30000" dir="5400000" algn="tl" rotWithShape="0">
                    <a:srgbClr val="000000">
                      <a:alpha val="30000"/>
                    </a:srgbClr>
                  </a:outerShdw>
                </a:effectLst>
              </a:rPr>
              <a:t>CULTURA VICUS</a:t>
            </a:r>
            <a:endParaRPr lang="es-ES" dirty="0">
              <a:effectLst>
                <a:glow rad="139700">
                  <a:schemeClr val="accent6">
                    <a:satMod val="175000"/>
                    <a:alpha val="40000"/>
                  </a:schemeClr>
                </a:glow>
                <a:outerShdw blurRad="50000" dist="30000" dir="5400000" algn="tl" rotWithShape="0">
                  <a:srgbClr val="000000">
                    <a:alpha val="30000"/>
                  </a:srgbClr>
                </a:outerShdw>
              </a:effectLst>
            </a:endParaRPr>
          </a:p>
        </p:txBody>
      </p:sp>
      <p:sp>
        <p:nvSpPr>
          <p:cNvPr id="3" name="2 Marcador de contenido"/>
          <p:cNvSpPr>
            <a:spLocks noGrp="1"/>
          </p:cNvSpPr>
          <p:nvPr>
            <p:ph idx="1"/>
          </p:nvPr>
        </p:nvSpPr>
        <p:spPr>
          <a:xfrm>
            <a:off x="971600" y="1504617"/>
            <a:ext cx="5410944" cy="4525963"/>
          </a:xfrm>
        </p:spPr>
        <p:txBody>
          <a:bodyPr>
            <a:normAutofit fontScale="70000" lnSpcReduction="20000"/>
          </a:bodyPr>
          <a:lstStyle/>
          <a:p>
            <a:pPr algn="just"/>
            <a:r>
              <a:rPr lang="es-ES" dirty="0" smtClean="0"/>
              <a:t>La cultura </a:t>
            </a:r>
            <a:r>
              <a:rPr lang="es-ES" dirty="0" err="1" smtClean="0"/>
              <a:t>Vicus</a:t>
            </a:r>
            <a:r>
              <a:rPr lang="es-ES" dirty="0" smtClean="0"/>
              <a:t> se ubica entre las culturas Chavín y Mochica, cronológicamente se encuentra entre el Horizonte Temprano y el Periodo Intermedio Temprano, esto es, entre 500 años a.C. y 500 años d.C. Fue una cultura con múltiples </a:t>
            </a:r>
            <a:r>
              <a:rPr lang="es-ES" dirty="0" err="1" smtClean="0"/>
              <a:t>manifestacinoes</a:t>
            </a:r>
            <a:r>
              <a:rPr lang="es-ES" dirty="0" smtClean="0"/>
              <a:t> culturales que aportaron a otras culturas y de las cuales también aprovecharon el conocimiento adquirido. Los más significativos fueron la cerámica y la </a:t>
            </a:r>
            <a:r>
              <a:rPr lang="es-ES" dirty="0" err="1" smtClean="0"/>
              <a:t>metalurgía</a:t>
            </a:r>
            <a:r>
              <a:rPr lang="es-ES" dirty="0" smtClean="0"/>
              <a:t> que puedes verlos expuestos en los museos del Perú. </a:t>
            </a:r>
            <a:endParaRPr lang="es-ES" dirty="0"/>
          </a:p>
        </p:txBody>
      </p:sp>
      <p:sp>
        <p:nvSpPr>
          <p:cNvPr id="5" name="4 CuadroTexto"/>
          <p:cNvSpPr txBox="1"/>
          <p:nvPr/>
        </p:nvSpPr>
        <p:spPr>
          <a:xfrm>
            <a:off x="7020272" y="5661248"/>
            <a:ext cx="1584176" cy="369332"/>
          </a:xfrm>
          <a:prstGeom prst="rect">
            <a:avLst/>
          </a:prstGeom>
          <a:solidFill>
            <a:schemeClr val="accent3">
              <a:lumMod val="60000"/>
              <a:lumOff val="40000"/>
            </a:schemeClr>
          </a:solidFill>
        </p:spPr>
        <p:txBody>
          <a:bodyPr wrap="square" rtlCol="0">
            <a:spAutoFit/>
          </a:bodyPr>
          <a:lstStyle/>
          <a:p>
            <a:pPr algn="ctr"/>
            <a:r>
              <a:rPr lang="es-ES" dirty="0" smtClean="0">
                <a:latin typeface="Times New Roman" pitchFamily="18" charset="0"/>
                <a:cs typeface="Times New Roman" pitchFamily="18" charset="0"/>
                <a:hlinkClick r:id="rId3" action="ppaction://hlinksldjump"/>
              </a:rPr>
              <a:t>INDICE</a:t>
            </a:r>
            <a:endParaRPr lang="es-ES" dirty="0">
              <a:latin typeface="Times New Roman" pitchFamily="18" charset="0"/>
              <a:cs typeface="Times New Roman" pitchFamily="18" charset="0"/>
            </a:endParaRPr>
          </a:p>
        </p:txBody>
      </p:sp>
      <p:pic>
        <p:nvPicPr>
          <p:cNvPr id="2050" name="Picture 2" descr="C:\Users\Michael\AppData\Local\Microsoft\Windows\Temporary Internet Files\Content.IE5\EQZL33L0\220px-Vic%C3%BAs_-_Feline_Vessel_-_Walters_482835_-_Three_Quarter[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9370" y="2348879"/>
            <a:ext cx="2265980" cy="1998183"/>
          </a:xfrm>
          <a:prstGeom prst="rect">
            <a:avLst/>
          </a:prstGeom>
          <a:noFill/>
          <a:effectLst>
            <a:glow rad="139700">
              <a:schemeClr val="accent6">
                <a:satMod val="175000"/>
                <a:alpha val="4000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1338403"/>
      </p:ext>
    </p:extLst>
  </p:cSld>
  <p:clrMapOvr>
    <a:masterClrMapping/>
  </p:clrMapOvr>
  <mc:AlternateContent xmlns:mc="http://schemas.openxmlformats.org/markup-compatibility/2006">
    <mc:Choice xmlns:p14="http://schemas.microsoft.com/office/powerpoint/2010/main" Requires="p14">
      <p:transition spd="slow" p14:dur="1200">
        <p14:prism/>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0000">
              <a:schemeClr val="bg2">
                <a:tint val="85000"/>
                <a:satMod val="320000"/>
              </a:schemeClr>
            </a:gs>
            <a:gs pos="100000">
              <a:schemeClr val="bg2">
                <a:shade val="55000"/>
                <a:satMod val="300000"/>
              </a:schemeClr>
            </a:gs>
          </a:gsLst>
          <a:lin ang="2700000" scaled="1"/>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effectLst>
                  <a:glow rad="139700">
                    <a:schemeClr val="accent6">
                      <a:satMod val="175000"/>
                      <a:alpha val="40000"/>
                    </a:schemeClr>
                  </a:glow>
                  <a:outerShdw blurRad="50000" dist="30000" dir="5400000" algn="tl" rotWithShape="0">
                    <a:srgbClr val="000000">
                      <a:alpha val="30000"/>
                    </a:srgbClr>
                  </a:outerShdw>
                </a:effectLst>
              </a:rPr>
              <a:t>La Cultura Nazca</a:t>
            </a:r>
            <a:endParaRPr lang="es-ES" dirty="0">
              <a:effectLst>
                <a:glow rad="139700">
                  <a:schemeClr val="accent6">
                    <a:satMod val="175000"/>
                    <a:alpha val="40000"/>
                  </a:schemeClr>
                </a:glow>
                <a:outerShdw blurRad="50000" dist="30000" dir="5400000" algn="tl" rotWithShape="0">
                  <a:srgbClr val="000000">
                    <a:alpha val="30000"/>
                  </a:srgbClr>
                </a:outerShdw>
              </a:effectLst>
            </a:endParaRPr>
          </a:p>
        </p:txBody>
      </p:sp>
      <p:sp>
        <p:nvSpPr>
          <p:cNvPr id="3" name="2 Marcador de contenido"/>
          <p:cNvSpPr>
            <a:spLocks noGrp="1"/>
          </p:cNvSpPr>
          <p:nvPr>
            <p:ph idx="1"/>
          </p:nvPr>
        </p:nvSpPr>
        <p:spPr>
          <a:xfrm>
            <a:off x="899592" y="1599966"/>
            <a:ext cx="5770984" cy="4525963"/>
          </a:xfrm>
        </p:spPr>
        <p:txBody>
          <a:bodyPr>
            <a:normAutofit fontScale="92500" lnSpcReduction="20000"/>
          </a:bodyPr>
          <a:lstStyle/>
          <a:p>
            <a:pPr algn="just"/>
            <a:r>
              <a:rPr lang="es-ES" dirty="0" smtClean="0"/>
              <a:t>Nazca es una cultura arqueológica del Antiguo Perú que se desarrolló básicamente en los valles del actual departamento de Ica, alrededor del siglo I y entró en decadencia en el siglo VII. Su centro estaba ubicado en </a:t>
            </a:r>
            <a:r>
              <a:rPr lang="es-ES" dirty="0" err="1" smtClean="0"/>
              <a:t>Cahuachi</a:t>
            </a:r>
            <a:r>
              <a:rPr lang="es-ES" dirty="0" smtClean="0"/>
              <a:t>, en la margen izquierda del Río Grande, en la actual provincia de Nazca. </a:t>
            </a:r>
            <a:endParaRPr lang="es-ES" dirty="0"/>
          </a:p>
        </p:txBody>
      </p:sp>
      <p:sp>
        <p:nvSpPr>
          <p:cNvPr id="5" name="4 CuadroTexto"/>
          <p:cNvSpPr txBox="1"/>
          <p:nvPr/>
        </p:nvSpPr>
        <p:spPr>
          <a:xfrm>
            <a:off x="7020272" y="5661248"/>
            <a:ext cx="1584176" cy="369332"/>
          </a:xfrm>
          <a:prstGeom prst="rect">
            <a:avLst/>
          </a:prstGeom>
          <a:solidFill>
            <a:schemeClr val="accent3">
              <a:lumMod val="60000"/>
              <a:lumOff val="40000"/>
            </a:schemeClr>
          </a:solidFill>
        </p:spPr>
        <p:txBody>
          <a:bodyPr wrap="square" rtlCol="0">
            <a:spAutoFit/>
          </a:bodyPr>
          <a:lstStyle/>
          <a:p>
            <a:pPr algn="ctr"/>
            <a:r>
              <a:rPr lang="es-ES" dirty="0" smtClean="0">
                <a:latin typeface="Times New Roman" pitchFamily="18" charset="0"/>
                <a:cs typeface="Times New Roman" pitchFamily="18" charset="0"/>
                <a:hlinkClick r:id="rId3" action="ppaction://hlinksldjump"/>
              </a:rPr>
              <a:t>INDICE</a:t>
            </a:r>
            <a:endParaRPr lang="es-ES" dirty="0">
              <a:latin typeface="Times New Roman" pitchFamily="18" charset="0"/>
              <a:cs typeface="Times New Roman" pitchFamily="18" charset="0"/>
            </a:endParaRPr>
          </a:p>
        </p:txBody>
      </p:sp>
      <p:pic>
        <p:nvPicPr>
          <p:cNvPr id="3074" name="Picture 2" descr="C:\Users\Michael\AppData\Local\Microsoft\Windows\Temporary Internet Files\Content.IE5\EQZL33L0\nazca4[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55288" y="2698612"/>
            <a:ext cx="1914144" cy="1164336"/>
          </a:xfrm>
          <a:prstGeom prst="rect">
            <a:avLst/>
          </a:prstGeom>
          <a:noFill/>
          <a:ln w="57150">
            <a:solidFill>
              <a:schemeClr val="tx1"/>
            </a:solidFill>
          </a:ln>
          <a:scene3d>
            <a:camera prst="isometricOffAxis1Right"/>
            <a:lightRig rig="threePt" dir="t"/>
          </a:scene3d>
          <a:sp3d>
            <a:bevelT w="114300" prst="artDeco"/>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8353843"/>
      </p:ext>
    </p:extLst>
  </p:cSld>
  <p:clrMapOvr>
    <a:masterClrMapping/>
  </p:clrMapOvr>
  <mc:AlternateContent xmlns:mc="http://schemas.openxmlformats.org/markup-compatibility/2006">
    <mc:Choice xmlns:p14="http://schemas.microsoft.com/office/powerpoint/2010/main" Requires="p14">
      <p:transition spd="slow" p14:dur="1200">
        <p14:flip dir="r"/>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effectLst>
                  <a:glow rad="139700">
                    <a:schemeClr val="accent6">
                      <a:satMod val="175000"/>
                      <a:alpha val="40000"/>
                    </a:schemeClr>
                  </a:glow>
                  <a:outerShdw blurRad="50000" dist="30000" dir="5400000" algn="tl" rotWithShape="0">
                    <a:srgbClr val="000000">
                      <a:alpha val="30000"/>
                    </a:srgbClr>
                  </a:outerShdw>
                </a:effectLst>
              </a:rPr>
              <a:t>La Cultura Paracas</a:t>
            </a:r>
            <a:endParaRPr lang="es-ES" dirty="0">
              <a:effectLst>
                <a:glow rad="139700">
                  <a:schemeClr val="accent6">
                    <a:satMod val="175000"/>
                    <a:alpha val="40000"/>
                  </a:schemeClr>
                </a:glow>
                <a:outerShdw blurRad="50000" dist="30000" dir="5400000" algn="tl" rotWithShape="0">
                  <a:srgbClr val="000000">
                    <a:alpha val="30000"/>
                  </a:srgbClr>
                </a:outerShdw>
              </a:effectLst>
            </a:endParaRPr>
          </a:p>
        </p:txBody>
      </p:sp>
      <p:sp>
        <p:nvSpPr>
          <p:cNvPr id="3" name="2 Marcador de contenido"/>
          <p:cNvSpPr>
            <a:spLocks noGrp="1"/>
          </p:cNvSpPr>
          <p:nvPr>
            <p:ph idx="1"/>
          </p:nvPr>
        </p:nvSpPr>
        <p:spPr>
          <a:xfrm>
            <a:off x="971600" y="1512435"/>
            <a:ext cx="5482952" cy="4525963"/>
          </a:xfrm>
        </p:spPr>
        <p:txBody>
          <a:bodyPr>
            <a:normAutofit fontScale="77500" lnSpcReduction="20000"/>
          </a:bodyPr>
          <a:lstStyle/>
          <a:p>
            <a:pPr algn="just"/>
            <a:r>
              <a:rPr lang="es-ES" dirty="0" smtClean="0"/>
              <a:t>La cultura Paracas fue descubierta por el arqueólogo peruano Julio C. Tello en el año 1925. Él descubrió en los cementerios de Cerro Colorado y Cavernas cuatrocientos veintinueve fardos funerarios, muchos de los cuales contenían hasta dieciséis mantos además de esclavinas, turbantes, paños y demás adornos de uso personal usado por los paracas, los fardos funerarios y los vestigios encontrados pertenecen a los años 500 </a:t>
            </a:r>
            <a:r>
              <a:rPr lang="es-ES" dirty="0" err="1" smtClean="0"/>
              <a:t>a.c.</a:t>
            </a:r>
            <a:endParaRPr lang="es-ES" dirty="0"/>
          </a:p>
        </p:txBody>
      </p:sp>
      <p:sp>
        <p:nvSpPr>
          <p:cNvPr id="5" name="4 CuadroTexto"/>
          <p:cNvSpPr txBox="1"/>
          <p:nvPr/>
        </p:nvSpPr>
        <p:spPr>
          <a:xfrm>
            <a:off x="7020272" y="5661248"/>
            <a:ext cx="1584176" cy="369332"/>
          </a:xfrm>
          <a:prstGeom prst="rect">
            <a:avLst/>
          </a:prstGeom>
          <a:solidFill>
            <a:schemeClr val="accent3">
              <a:lumMod val="60000"/>
              <a:lumOff val="40000"/>
            </a:schemeClr>
          </a:solidFill>
        </p:spPr>
        <p:txBody>
          <a:bodyPr wrap="square" rtlCol="0">
            <a:spAutoFit/>
          </a:bodyPr>
          <a:lstStyle/>
          <a:p>
            <a:pPr algn="ctr"/>
            <a:r>
              <a:rPr lang="es-ES" dirty="0" smtClean="0">
                <a:latin typeface="Times New Roman" pitchFamily="18" charset="0"/>
                <a:cs typeface="Times New Roman" pitchFamily="18" charset="0"/>
                <a:hlinkClick r:id="rId3" action="ppaction://hlinksldjump"/>
              </a:rPr>
              <a:t>INDICE</a:t>
            </a:r>
            <a:endParaRPr lang="es-ES" dirty="0">
              <a:latin typeface="Times New Roman" pitchFamily="18" charset="0"/>
              <a:cs typeface="Times New Roman" pitchFamily="18" charset="0"/>
            </a:endParaRPr>
          </a:p>
        </p:txBody>
      </p:sp>
      <p:pic>
        <p:nvPicPr>
          <p:cNvPr id="4098" name="Picture 2" descr="C:\Users\Michael\AppData\Local\Microsoft\Windows\Temporary Internet Files\Content.IE5\EQZL33L0\manto_paracas[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81353" y="2276871"/>
            <a:ext cx="2462014" cy="201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304926"/>
      </p:ext>
    </p:extLst>
  </p:cSld>
  <p:clrMapOvr>
    <a:masterClrMapping/>
  </p:clrMapOvr>
  <mc:AlternateContent xmlns:mc="http://schemas.openxmlformats.org/markup-compatibility/2006">
    <mc:Choice xmlns:p14="http://schemas.microsoft.com/office/powerpoint/2010/main" Requires="p14">
      <p:transition spd="slow" p14:dur="1200">
        <p14:prism/>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effectLst>
                  <a:glow rad="139700">
                    <a:schemeClr val="accent6">
                      <a:satMod val="175000"/>
                      <a:alpha val="40000"/>
                    </a:schemeClr>
                  </a:glow>
                  <a:outerShdw blurRad="50000" dist="30000" dir="5400000" algn="tl" rotWithShape="0">
                    <a:srgbClr val="000000">
                      <a:alpha val="30000"/>
                    </a:srgbClr>
                  </a:outerShdw>
                </a:effectLst>
              </a:rPr>
              <a:t>La Cultura Tiahuanaco</a:t>
            </a:r>
            <a:endParaRPr lang="es-ES" dirty="0">
              <a:effectLst>
                <a:glow rad="139700">
                  <a:schemeClr val="accent6">
                    <a:satMod val="175000"/>
                    <a:alpha val="40000"/>
                  </a:schemeClr>
                </a:glow>
                <a:outerShdw blurRad="50000" dist="30000" dir="5400000" algn="tl" rotWithShape="0">
                  <a:srgbClr val="000000">
                    <a:alpha val="30000"/>
                  </a:srgbClr>
                </a:outerShdw>
              </a:effectLst>
            </a:endParaRPr>
          </a:p>
        </p:txBody>
      </p:sp>
      <p:sp>
        <p:nvSpPr>
          <p:cNvPr id="3" name="2 Marcador de contenido"/>
          <p:cNvSpPr>
            <a:spLocks noGrp="1"/>
          </p:cNvSpPr>
          <p:nvPr>
            <p:ph idx="1"/>
          </p:nvPr>
        </p:nvSpPr>
        <p:spPr>
          <a:xfrm>
            <a:off x="1043608" y="1526290"/>
            <a:ext cx="5482952" cy="4525963"/>
          </a:xfrm>
        </p:spPr>
        <p:txBody>
          <a:bodyPr>
            <a:normAutofit fontScale="70000" lnSpcReduction="20000"/>
          </a:bodyPr>
          <a:lstStyle/>
          <a:p>
            <a:pPr algn="just"/>
            <a:r>
              <a:rPr lang="es-ES" dirty="0" smtClean="0"/>
              <a:t>La cultura </a:t>
            </a:r>
            <a:r>
              <a:rPr lang="es-ES" dirty="0" err="1" smtClean="0"/>
              <a:t>tiahuanaco</a:t>
            </a:r>
            <a:r>
              <a:rPr lang="es-ES" dirty="0" smtClean="0"/>
              <a:t> (también conocida como cultura </a:t>
            </a:r>
            <a:r>
              <a:rPr lang="es-ES" dirty="0" err="1" smtClean="0"/>
              <a:t>tiahuanacota</a:t>
            </a:r>
            <a:r>
              <a:rPr lang="es-ES" dirty="0" smtClean="0"/>
              <a:t> o cultura </a:t>
            </a:r>
            <a:r>
              <a:rPr lang="es-ES" dirty="0" err="1" smtClean="0"/>
              <a:t>tiwanaku</a:t>
            </a:r>
            <a:r>
              <a:rPr lang="es-ES" dirty="0" smtClean="0"/>
              <a:t>) fue una cultura prehispánica que se desarrolló en los actuales países de Bolivia y Perú. Comprendía casi todo el altiplano denominado meseta del </a:t>
            </a:r>
            <a:r>
              <a:rPr lang="es-ES" dirty="0" err="1" smtClean="0"/>
              <a:t>Collao</a:t>
            </a:r>
            <a:r>
              <a:rPr lang="es-ES" dirty="0" smtClean="0"/>
              <a:t> hasta la costa del océano Pacífico por el oeste y el chapare por el este. Su capital y principal centro religioso fue la ciudad de Tiahuanaco, ubicada en las riberas del río homónimo en el actual departamento de La Paz, Bolivia. </a:t>
            </a:r>
            <a:endParaRPr lang="es-ES" dirty="0"/>
          </a:p>
        </p:txBody>
      </p:sp>
      <p:sp>
        <p:nvSpPr>
          <p:cNvPr id="5" name="4 CuadroTexto"/>
          <p:cNvSpPr txBox="1"/>
          <p:nvPr/>
        </p:nvSpPr>
        <p:spPr>
          <a:xfrm>
            <a:off x="7020272" y="5661248"/>
            <a:ext cx="1584176" cy="369332"/>
          </a:xfrm>
          <a:prstGeom prst="rect">
            <a:avLst/>
          </a:prstGeom>
          <a:solidFill>
            <a:schemeClr val="accent3">
              <a:lumMod val="60000"/>
              <a:lumOff val="40000"/>
            </a:schemeClr>
          </a:solidFill>
        </p:spPr>
        <p:txBody>
          <a:bodyPr wrap="square" rtlCol="0">
            <a:spAutoFit/>
          </a:bodyPr>
          <a:lstStyle/>
          <a:p>
            <a:pPr algn="ctr"/>
            <a:r>
              <a:rPr lang="es-ES" dirty="0" smtClean="0">
                <a:latin typeface="Times New Roman" pitchFamily="18" charset="0"/>
                <a:cs typeface="Times New Roman" pitchFamily="18" charset="0"/>
                <a:hlinkClick r:id="rId4" action="ppaction://hlinksldjump"/>
              </a:rPr>
              <a:t>INDICE</a:t>
            </a:r>
            <a:endParaRPr lang="es-ES" dirty="0">
              <a:latin typeface="Times New Roman" pitchFamily="18" charset="0"/>
              <a:cs typeface="Times New Roman" pitchFamily="18" charset="0"/>
            </a:endParaRPr>
          </a:p>
        </p:txBody>
      </p:sp>
      <p:pic>
        <p:nvPicPr>
          <p:cNvPr id="6" name="Picture 3" descr="C:\Users\Michael\AppData\Local\Microsoft\Windows\Temporary Internet Files\Content.IE5\D6FSVYKF\280px-Zonnepoort_tiwanaku[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51712" y="2492896"/>
            <a:ext cx="2121295" cy="1416722"/>
          </a:xfrm>
          <a:prstGeom prst="rect">
            <a:avLst/>
          </a:prstGeom>
          <a:noFill/>
          <a:effectLst>
            <a:glow rad="101600">
              <a:schemeClr val="accent6">
                <a:satMod val="175000"/>
                <a:alpha val="4000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066037"/>
      </p:ext>
    </p:extLst>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effectLst>
                  <a:glow rad="101600">
                    <a:schemeClr val="accent6">
                      <a:satMod val="175000"/>
                      <a:alpha val="40000"/>
                    </a:schemeClr>
                  </a:glow>
                  <a:outerShdw blurRad="50000" dist="30000" dir="5400000" algn="tl" rotWithShape="0">
                    <a:srgbClr val="000000">
                      <a:alpha val="30000"/>
                    </a:srgbClr>
                  </a:outerShdw>
                </a:effectLst>
              </a:rPr>
              <a:t>La Cultura Mochica</a:t>
            </a:r>
            <a:endParaRPr lang="es-ES" b="1" dirty="0">
              <a:effectLst>
                <a:glow rad="101600">
                  <a:schemeClr val="accent6">
                    <a:satMod val="175000"/>
                    <a:alpha val="40000"/>
                  </a:schemeClr>
                </a:glow>
                <a:outerShdw blurRad="50000" dist="30000" dir="5400000" algn="tl" rotWithShape="0">
                  <a:srgbClr val="000000">
                    <a:alpha val="30000"/>
                  </a:srgbClr>
                </a:outerShdw>
              </a:effectLst>
            </a:endParaRPr>
          </a:p>
        </p:txBody>
      </p:sp>
      <p:sp>
        <p:nvSpPr>
          <p:cNvPr id="3" name="2 Marcador de contenido"/>
          <p:cNvSpPr>
            <a:spLocks noGrp="1"/>
          </p:cNvSpPr>
          <p:nvPr>
            <p:ph idx="1"/>
          </p:nvPr>
        </p:nvSpPr>
        <p:spPr>
          <a:xfrm>
            <a:off x="1043608" y="1540144"/>
            <a:ext cx="5554960" cy="4525963"/>
          </a:xfrm>
        </p:spPr>
        <p:txBody>
          <a:bodyPr>
            <a:normAutofit fontScale="70000" lnSpcReduction="20000"/>
          </a:bodyPr>
          <a:lstStyle/>
          <a:p>
            <a:pPr algn="just"/>
            <a:r>
              <a:rPr lang="es-ES" dirty="0" smtClean="0"/>
              <a:t>La cultura moche o cultura mochica es una cultura arqueológica del antiguo Perú que se desarrolló entre el 100 y el 700 d.C. en el valle del río Moche (actual provincia de Trujillo, en el departamento de La Libertad). Esta cultura se extendió hacia los valles de la costa norte del actual Perú. </a:t>
            </a:r>
          </a:p>
          <a:p>
            <a:pPr algn="just"/>
            <a:r>
              <a:rPr lang="es-ES" dirty="0" smtClean="0"/>
              <a:t>Las sociedades mochicas hicieron grandes obras de ingeniería hidráulica: canales de riego y represas, lo que les permitió ampliar su frontera agrícola a gran escala. </a:t>
            </a:r>
            <a:endParaRPr lang="es-ES" dirty="0"/>
          </a:p>
        </p:txBody>
      </p:sp>
      <p:sp>
        <p:nvSpPr>
          <p:cNvPr id="4" name="3 CuadroTexto"/>
          <p:cNvSpPr txBox="1"/>
          <p:nvPr/>
        </p:nvSpPr>
        <p:spPr>
          <a:xfrm>
            <a:off x="7020272" y="5661248"/>
            <a:ext cx="1584176" cy="369332"/>
          </a:xfrm>
          <a:prstGeom prst="rect">
            <a:avLst/>
          </a:prstGeom>
          <a:solidFill>
            <a:schemeClr val="accent3">
              <a:lumMod val="60000"/>
              <a:lumOff val="40000"/>
            </a:schemeClr>
          </a:solidFill>
        </p:spPr>
        <p:txBody>
          <a:bodyPr wrap="square" rtlCol="0">
            <a:spAutoFit/>
          </a:bodyPr>
          <a:lstStyle/>
          <a:p>
            <a:pPr algn="ctr"/>
            <a:r>
              <a:rPr lang="es-ES" dirty="0" smtClean="0">
                <a:latin typeface="Times New Roman" pitchFamily="18" charset="0"/>
                <a:cs typeface="Times New Roman" pitchFamily="18" charset="0"/>
                <a:hlinkClick r:id="rId4" action="ppaction://hlinksldjump"/>
              </a:rPr>
              <a:t>INDICE</a:t>
            </a:r>
            <a:endParaRPr lang="es-ES" dirty="0">
              <a:latin typeface="Times New Roman" pitchFamily="18" charset="0"/>
              <a:cs typeface="Times New Roman" pitchFamily="18" charset="0"/>
            </a:endParaRPr>
          </a:p>
        </p:txBody>
      </p:sp>
      <p:pic>
        <p:nvPicPr>
          <p:cNvPr id="5123" name="Picture 3" descr="C:\Users\Michael\AppData\Local\Microsoft\Windows\Temporary Internet Files\Content.IE5\D6FSVYKF\Moche_-_Portrait_Vessel_-_Walters_482827[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14070" y="2060848"/>
            <a:ext cx="1996579" cy="2311152"/>
          </a:xfrm>
          <a:prstGeom prst="roundRect">
            <a:avLst>
              <a:gd name="adj" fmla="val 8594"/>
            </a:avLst>
          </a:prstGeom>
          <a:solidFill>
            <a:srgbClr val="FFFFFF">
              <a:shade val="85000"/>
            </a:srgbClr>
          </a:solidFill>
          <a:ln>
            <a:noFill/>
          </a:ln>
          <a:effectLst>
            <a:glow rad="139700">
              <a:schemeClr val="accent6">
                <a:satMod val="175000"/>
                <a:alpha val="40000"/>
              </a:schemeClr>
            </a:glow>
            <a:reflection blurRad="12700" stA="38000" endPos="28000" dist="5000" dir="5400000" sy="-100000" algn="bl" rotWithShape="0"/>
          </a:effectLst>
          <a:extLst/>
        </p:spPr>
      </p:pic>
    </p:spTree>
    <p:extLst>
      <p:ext uri="{BB962C8B-B14F-4D97-AF65-F5344CB8AC3E}">
        <p14:creationId xmlns:p14="http://schemas.microsoft.com/office/powerpoint/2010/main" val="266193136"/>
      </p:ext>
    </p:extLst>
  </p:cSld>
  <p:clrMapOvr>
    <a:masterClrMapping/>
  </p:clrMapOvr>
  <mc:AlternateContent xmlns:mc="http://schemas.openxmlformats.org/markup-compatibility/2006">
    <mc:Choice xmlns:p14="http://schemas.microsoft.com/office/powerpoint/2010/main" Requires="p14">
      <p:transition spd="slow" p14:dur="1500">
        <p14:window dir="vert"/>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54</TotalTime>
  <Words>532</Words>
  <Application>Microsoft Office PowerPoint</Application>
  <PresentationFormat>Presentación en pantalla (4:3)</PresentationFormat>
  <Paragraphs>31</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Solsticio</vt:lpstr>
      <vt:lpstr>LAS CULTURAS DEL PERÚ</vt:lpstr>
      <vt:lpstr>Índice</vt:lpstr>
      <vt:lpstr>Cultura Chavín</vt:lpstr>
      <vt:lpstr>CULTURA VICUS</vt:lpstr>
      <vt:lpstr>La Cultura Nazca</vt:lpstr>
      <vt:lpstr>La Cultura Paracas</vt:lpstr>
      <vt:lpstr>La Cultura Tiahuanaco</vt:lpstr>
      <vt:lpstr>La Cultura Mochica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CULTURAS DEL PERÚ</dc:title>
  <dc:creator>Michael</dc:creator>
  <cp:lastModifiedBy>Michael</cp:lastModifiedBy>
  <cp:revision>14</cp:revision>
  <dcterms:created xsi:type="dcterms:W3CDTF">2017-02-15T03:14:13Z</dcterms:created>
  <dcterms:modified xsi:type="dcterms:W3CDTF">2017-02-18T03:52:11Z</dcterms:modified>
</cp:coreProperties>
</file>