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varScale="1">
        <p:scale>
          <a:sx n="69" d="100"/>
          <a:sy n="69" d="100"/>
        </p:scale>
        <p:origin x="-143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5D0E15-6DDE-4E61-BA83-C1B460268321}" type="datetimeFigureOut">
              <a:rPr lang="es-ES" smtClean="0"/>
              <a:t>09/02/2017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6DA3E-696B-42F3-8C45-52C320FCFF71}" type="slidenum">
              <a:rPr lang="es-ES" smtClean="0"/>
              <a:t>‹Nº›</a:t>
            </a:fld>
            <a:endParaRPr lang="es-ES"/>
          </a:p>
        </p:txBody>
      </p:sp>
    </p:spTree>
    <p:extLst>
      <p:ext uri="{BB962C8B-B14F-4D97-AF65-F5344CB8AC3E}">
        <p14:creationId xmlns:p14="http://schemas.microsoft.com/office/powerpoint/2010/main" val="53152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4E46DA3E-696B-42F3-8C45-52C320FCFF71}" type="slidenum">
              <a:rPr lang="es-ES" smtClean="0"/>
              <a:t>1</a:t>
            </a:fld>
            <a:endParaRPr lang="es-ES"/>
          </a:p>
        </p:txBody>
      </p:sp>
    </p:spTree>
    <p:extLst>
      <p:ext uri="{BB962C8B-B14F-4D97-AF65-F5344CB8AC3E}">
        <p14:creationId xmlns:p14="http://schemas.microsoft.com/office/powerpoint/2010/main" val="300826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1ED46B1-0F06-4629-9AEF-1B8C2B710B4E}" type="datetimeFigureOut">
              <a:rPr lang="es-ES" smtClean="0"/>
              <a:t>09/02/2017</a:t>
            </a:fld>
            <a:endParaRPr lang="es-ES"/>
          </a:p>
        </p:txBody>
      </p:sp>
      <p:sp>
        <p:nvSpPr>
          <p:cNvPr id="5" name="Footer Placeholder 4"/>
          <p:cNvSpPr>
            <a:spLocks noGrp="1"/>
          </p:cNvSpPr>
          <p:nvPr>
            <p:ph type="ftr" sz="quarter" idx="11"/>
          </p:nvPr>
        </p:nvSpPr>
        <p:spPr>
          <a:xfrm>
            <a:off x="1174044" y="5357592"/>
            <a:ext cx="5034845" cy="365125"/>
          </a:xfrm>
        </p:spPr>
        <p:txBody>
          <a:bodyPr/>
          <a:lstStyle/>
          <a:p>
            <a:endParaRPr lang="es-E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37B28DF-24A4-4804-92B3-513CC21A4035}"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1ED46B1-0F06-4629-9AEF-1B8C2B710B4E}" type="datetimeFigureOut">
              <a:rPr lang="es-ES" smtClean="0"/>
              <a:t>09/02/2017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37B28DF-24A4-4804-92B3-513CC21A4035}"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1ED46B1-0F06-4629-9AEF-1B8C2B710B4E}" type="datetimeFigureOut">
              <a:rPr lang="es-ES" smtClean="0"/>
              <a:t>09/02/2017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37B28DF-24A4-4804-92B3-513CC21A4035}"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1ED46B1-0F06-4629-9AEF-1B8C2B710B4E}" type="datetimeFigureOut">
              <a:rPr lang="es-ES" smtClean="0"/>
              <a:t>09/02/2017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37B28DF-24A4-4804-92B3-513CC21A4035}"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1ED46B1-0F06-4629-9AEF-1B8C2B710B4E}" type="datetimeFigureOut">
              <a:rPr lang="es-ES" smtClean="0"/>
              <a:t>09/02/2017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37B28DF-24A4-4804-92B3-513CC21A4035}"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21ED46B1-0F06-4629-9AEF-1B8C2B710B4E}" type="datetimeFigureOut">
              <a:rPr lang="es-ES" smtClean="0"/>
              <a:t>09/02/2017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37B28DF-24A4-4804-92B3-513CC21A4035}" type="slidenum">
              <a:rPr lang="es-ES" smtClean="0"/>
              <a:t>‹Nº›</a:t>
            </a:fld>
            <a:endParaRPr lang="es-ES"/>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21ED46B1-0F06-4629-9AEF-1B8C2B710B4E}" type="datetimeFigureOut">
              <a:rPr lang="es-ES" smtClean="0"/>
              <a:t>09/02/2017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37B28DF-24A4-4804-92B3-513CC21A4035}" type="slidenum">
              <a:rPr lang="es-ES" smtClean="0"/>
              <a:t>‹Nº›</a:t>
            </a:fld>
            <a:endParaRPr lang="es-ES"/>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1ED46B1-0F06-4629-9AEF-1B8C2B710B4E}" type="datetimeFigureOut">
              <a:rPr lang="es-ES" smtClean="0"/>
              <a:t>09/02/2017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37B28DF-24A4-4804-92B3-513CC21A4035}"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ED46B1-0F06-4629-9AEF-1B8C2B710B4E}" type="datetimeFigureOut">
              <a:rPr lang="es-ES" smtClean="0"/>
              <a:t>09/02/2017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37B28DF-24A4-4804-92B3-513CC21A4035}"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21ED46B1-0F06-4629-9AEF-1B8C2B710B4E}" type="datetimeFigureOut">
              <a:rPr lang="es-ES" smtClean="0"/>
              <a:t>09/02/2017</a:t>
            </a:fld>
            <a:endParaRPr lang="es-ES"/>
          </a:p>
        </p:txBody>
      </p:sp>
      <p:sp>
        <p:nvSpPr>
          <p:cNvPr id="6" name="Footer Placeholder 5"/>
          <p:cNvSpPr>
            <a:spLocks noGrp="1"/>
          </p:cNvSpPr>
          <p:nvPr>
            <p:ph type="ftr" sz="quarter" idx="11"/>
          </p:nvPr>
        </p:nvSpPr>
        <p:spPr>
          <a:xfrm rot="-60000">
            <a:off x="914554" y="5829261"/>
            <a:ext cx="3522607" cy="365125"/>
          </a:xfrm>
        </p:spPr>
        <p:txBody>
          <a:bodyPr/>
          <a:lstStyle/>
          <a:p>
            <a:endParaRPr lang="es-ES"/>
          </a:p>
        </p:txBody>
      </p:sp>
      <p:sp>
        <p:nvSpPr>
          <p:cNvPr id="7" name="Slide Number Placeholder 6"/>
          <p:cNvSpPr>
            <a:spLocks noGrp="1"/>
          </p:cNvSpPr>
          <p:nvPr>
            <p:ph type="sldNum" sz="quarter" idx="12"/>
          </p:nvPr>
        </p:nvSpPr>
        <p:spPr>
          <a:xfrm rot="60000">
            <a:off x="7557313" y="5896961"/>
            <a:ext cx="554023" cy="365125"/>
          </a:xfrm>
        </p:spPr>
        <p:txBody>
          <a:bodyPr/>
          <a:lstStyle/>
          <a:p>
            <a:fld id="{C37B28DF-24A4-4804-92B3-513CC21A4035}"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21ED46B1-0F06-4629-9AEF-1B8C2B710B4E}" type="datetimeFigureOut">
              <a:rPr lang="es-ES" smtClean="0"/>
              <a:t>09/02/2017</a:t>
            </a:fld>
            <a:endParaRPr lang="es-ES"/>
          </a:p>
        </p:txBody>
      </p:sp>
      <p:sp>
        <p:nvSpPr>
          <p:cNvPr id="6" name="Footer Placeholder 5"/>
          <p:cNvSpPr>
            <a:spLocks noGrp="1"/>
          </p:cNvSpPr>
          <p:nvPr>
            <p:ph type="ftr" sz="quarter" idx="11"/>
          </p:nvPr>
        </p:nvSpPr>
        <p:spPr>
          <a:xfrm rot="-60000">
            <a:off x="914569" y="5831037"/>
            <a:ext cx="3319043" cy="365125"/>
          </a:xfrm>
        </p:spPr>
        <p:txBody>
          <a:bodyPr/>
          <a:lstStyle/>
          <a:p>
            <a:endParaRPr lang="es-ES"/>
          </a:p>
        </p:txBody>
      </p:sp>
      <p:sp>
        <p:nvSpPr>
          <p:cNvPr id="7" name="Slide Number Placeholder 6"/>
          <p:cNvSpPr>
            <a:spLocks noGrp="1"/>
          </p:cNvSpPr>
          <p:nvPr>
            <p:ph type="sldNum" sz="quarter" idx="12"/>
          </p:nvPr>
        </p:nvSpPr>
        <p:spPr>
          <a:xfrm rot="60000">
            <a:off x="7562089" y="5900026"/>
            <a:ext cx="554023" cy="365125"/>
          </a:xfrm>
        </p:spPr>
        <p:txBody>
          <a:bodyPr/>
          <a:lstStyle/>
          <a:p>
            <a:fld id="{C37B28DF-24A4-4804-92B3-513CC21A4035}"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1ED46B1-0F06-4629-9AEF-1B8C2B710B4E}" type="datetimeFigureOut">
              <a:rPr lang="es-ES" smtClean="0"/>
              <a:t>09/02/2017</a:t>
            </a:fld>
            <a:endParaRPr lang="es-E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E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37B28DF-24A4-4804-92B3-513CC21A403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e.wikipedia.org/wiki/Luftangriffe_auf_Dresd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e.wikipedia.org/wiki/Mercedes-Benz_Citaro" TargetMode="External"/><Relationship Id="rId2" Type="http://schemas.openxmlformats.org/officeDocument/2006/relationships/hyperlink" Target="https://de.wikipedia.org/wiki/Carrosserie_Hess"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de.wikipedia.org/wiki/MAN_Lion%E2%80%99s_City"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e.wikipedia.org/wiki/Pferdeomnib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e.wikipedia.org/wiki/Berlin" TargetMode="External"/><Relationship Id="rId2" Type="http://schemas.openxmlformats.org/officeDocument/2006/relationships/hyperlink" Target="https://de.wikipedia.org/wiki/Unternehmenssitz" TargetMode="Externa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hyperlink" Target="https://de.wikipedia.org/wiki/Dresdner_Verkehrsbetriebe#cite_note-4"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e.wikipedia.org/wiki/G%C3%BCterbahn_Deuben" TargetMode="External"/><Relationship Id="rId2" Type="http://schemas.openxmlformats.org/officeDocument/2006/relationships/hyperlink" Target="https://de.wikipedia.org/wiki/Meterspur"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de.wikipedia.org/wiki/Bahnhof_Dresden-Neustadt" TargetMode="External"/><Relationship Id="rId2" Type="http://schemas.openxmlformats.org/officeDocument/2006/relationships/hyperlink" Target="https://de.wikipedia.org/wiki/Kraftomnibus"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hyperlink" Target="https://de.wikipedia.org/wiki/Dresdner_%C3%9Cberland-Verkeh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9552" y="260649"/>
            <a:ext cx="8350696" cy="504055"/>
          </a:xfrm>
        </p:spPr>
        <p:txBody>
          <a:bodyPr>
            <a:normAutofit fontScale="90000"/>
          </a:bodyPr>
          <a:lstStyle/>
          <a:p>
            <a:r>
              <a:rPr lang="de-DE" sz="3400" b="1" dirty="0" smtClean="0"/>
              <a:t>Dresdner Verkehrsbetriebe (DVB)</a:t>
            </a:r>
            <a:endParaRPr lang="es-ES" sz="3400" dirty="0"/>
          </a:p>
        </p:txBody>
      </p:sp>
      <p:sp>
        <p:nvSpPr>
          <p:cNvPr id="3" name="2 Subtítulo"/>
          <p:cNvSpPr>
            <a:spLocks noGrp="1"/>
          </p:cNvSpPr>
          <p:nvPr>
            <p:ph type="subTitle" idx="1"/>
          </p:nvPr>
        </p:nvSpPr>
        <p:spPr>
          <a:xfrm>
            <a:off x="1115616" y="1052736"/>
            <a:ext cx="6840759" cy="1752600"/>
          </a:xfrm>
        </p:spPr>
        <p:txBody>
          <a:bodyPr/>
          <a:lstStyle/>
          <a:p>
            <a:r>
              <a:rPr lang="es-ES" dirty="0" smtClean="0"/>
              <a:t>von Michael Palomino - </a:t>
            </a:r>
            <a:r>
              <a:rPr lang="es-ES" dirty="0" err="1" smtClean="0"/>
              <a:t>aus</a:t>
            </a:r>
            <a:r>
              <a:rPr lang="es-ES" dirty="0" smtClean="0"/>
              <a:t> Wikipedia (9.2.2017)</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700808"/>
            <a:ext cx="6696743" cy="4099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3449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3" y="817583"/>
            <a:ext cx="7160676" cy="595194"/>
          </a:xfrm>
        </p:spPr>
        <p:txBody>
          <a:bodyPr>
            <a:normAutofit/>
          </a:bodyPr>
          <a:lstStyle/>
          <a:p>
            <a:r>
              <a:rPr lang="es-ES" sz="3200" b="1" dirty="0" smtClean="0"/>
              <a:t>1.1.1930: «</a:t>
            </a:r>
            <a:r>
              <a:rPr lang="es-ES" sz="3200" b="1" dirty="0" err="1" smtClean="0"/>
              <a:t>Dresdner</a:t>
            </a:r>
            <a:r>
              <a:rPr lang="es-ES" sz="3200" b="1" dirty="0" smtClean="0"/>
              <a:t> </a:t>
            </a:r>
            <a:r>
              <a:rPr lang="es-ES" sz="3200" b="1" dirty="0" err="1" smtClean="0"/>
              <a:t>Stra</a:t>
            </a:r>
            <a:r>
              <a:rPr lang="de-DE" sz="3200" b="1" dirty="0" smtClean="0"/>
              <a:t>ßenbahn AG“</a:t>
            </a:r>
            <a:endParaRPr lang="es-ES" sz="3200" dirty="0"/>
          </a:p>
        </p:txBody>
      </p:sp>
      <p:sp>
        <p:nvSpPr>
          <p:cNvPr id="3" name="2 Marcador de contenido"/>
          <p:cNvSpPr>
            <a:spLocks noGrp="1"/>
          </p:cNvSpPr>
          <p:nvPr>
            <p:ph idx="1"/>
          </p:nvPr>
        </p:nvSpPr>
        <p:spPr>
          <a:xfrm>
            <a:off x="1043608" y="1484784"/>
            <a:ext cx="6615837" cy="4238285"/>
          </a:xfrm>
        </p:spPr>
        <p:txBody>
          <a:bodyPr/>
          <a:lstStyle/>
          <a:p>
            <a:pPr marL="0" indent="0">
              <a:buNone/>
            </a:pPr>
            <a:r>
              <a:rPr lang="de-DE" dirty="0" smtClean="0"/>
              <a:t>Am 1. Januar 1930 wurde </a:t>
            </a:r>
            <a:br>
              <a:rPr lang="de-DE" dirty="0" smtClean="0"/>
            </a:br>
            <a:r>
              <a:rPr lang="de-DE" dirty="0" smtClean="0"/>
              <a:t>die städtische Straßenbahn </a:t>
            </a:r>
            <a:br>
              <a:rPr lang="de-DE" dirty="0" smtClean="0"/>
            </a:br>
            <a:r>
              <a:rPr lang="de-DE" dirty="0" smtClean="0"/>
              <a:t>wieder in eine private Form </a:t>
            </a:r>
            <a:br>
              <a:rPr lang="de-DE" dirty="0" smtClean="0"/>
            </a:br>
            <a:r>
              <a:rPr lang="de-DE" dirty="0" smtClean="0"/>
              <a:t>umgewandelt und die </a:t>
            </a:r>
            <a:r>
              <a:rPr lang="de-DE" i="1" dirty="0" smtClean="0"/>
              <a:t>Dresdner </a:t>
            </a:r>
            <a:br>
              <a:rPr lang="de-DE" i="1" dirty="0" smtClean="0"/>
            </a:br>
            <a:r>
              <a:rPr lang="de-DE" i="1" dirty="0" smtClean="0"/>
              <a:t>Straßenbahn AG</a:t>
            </a:r>
            <a:r>
              <a:rPr lang="de-DE" dirty="0" smtClean="0"/>
              <a:t> gegründet. </a:t>
            </a:r>
          </a:p>
          <a:p>
            <a:pPr marL="0" indent="0" algn="just">
              <a:buNone/>
            </a:pPr>
            <a:r>
              <a:rPr lang="de-DE" dirty="0" smtClean="0"/>
              <a:t/>
            </a:r>
            <a:br>
              <a:rPr lang="de-DE" dirty="0" smtClean="0"/>
            </a:br>
            <a:r>
              <a:rPr lang="de-DE" dirty="0" smtClean="0"/>
              <a:t>1941 wurde die DRÜVEG von der </a:t>
            </a:r>
            <a:r>
              <a:rPr lang="de-DE" i="1" dirty="0" smtClean="0"/>
              <a:t>Dresdner Straßenbahn AG</a:t>
            </a:r>
            <a:r>
              <a:rPr lang="de-DE" dirty="0" smtClean="0"/>
              <a:t> übernommen. Damit gehörte nun auch die bislang von der DRÜVEG betriebene Lockwitztalbahn zum Netz der Dresdner Straßenbahn AG.</a:t>
            </a:r>
            <a:endParaRPr lang="es-E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504" y="1412776"/>
            <a:ext cx="269066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0449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20688"/>
            <a:ext cx="6965245" cy="1202485"/>
          </a:xfrm>
        </p:spPr>
        <p:txBody>
          <a:bodyPr>
            <a:normAutofit fontScale="90000"/>
          </a:bodyPr>
          <a:lstStyle/>
          <a:p>
            <a:r>
              <a:rPr lang="es-ES" b="1" dirty="0" err="1" smtClean="0"/>
              <a:t>Dresdner</a:t>
            </a:r>
            <a:r>
              <a:rPr lang="es-ES" b="1" dirty="0" smtClean="0"/>
              <a:t> </a:t>
            </a:r>
            <a:r>
              <a:rPr lang="es-ES" b="1" dirty="0" err="1" smtClean="0"/>
              <a:t>Stra</a:t>
            </a:r>
            <a:r>
              <a:rPr lang="de-DE" b="1" dirty="0" smtClean="0"/>
              <a:t>ß</a:t>
            </a:r>
            <a:r>
              <a:rPr lang="es-ES" b="1" dirty="0" err="1" smtClean="0"/>
              <a:t>enbahn</a:t>
            </a:r>
            <a:r>
              <a:rPr lang="es-ES" b="1" dirty="0" smtClean="0"/>
              <a:t> </a:t>
            </a:r>
            <a:br>
              <a:rPr lang="es-ES" b="1" dirty="0" smtClean="0"/>
            </a:br>
            <a:r>
              <a:rPr lang="es-ES" b="1" dirty="0" smtClean="0"/>
              <a:t>1940-1950</a:t>
            </a:r>
            <a:endParaRPr lang="es-ES" b="1" dirty="0"/>
          </a:p>
        </p:txBody>
      </p:sp>
      <p:sp>
        <p:nvSpPr>
          <p:cNvPr id="3" name="2 Marcador de contenido"/>
          <p:cNvSpPr>
            <a:spLocks noGrp="1"/>
          </p:cNvSpPr>
          <p:nvPr>
            <p:ph idx="1"/>
          </p:nvPr>
        </p:nvSpPr>
        <p:spPr>
          <a:xfrm>
            <a:off x="1403648" y="1916832"/>
            <a:ext cx="6196405" cy="4320480"/>
          </a:xfrm>
        </p:spPr>
        <p:txBody>
          <a:bodyPr>
            <a:normAutofit/>
          </a:bodyPr>
          <a:lstStyle/>
          <a:p>
            <a:pPr marL="0" indent="0">
              <a:buNone/>
            </a:pPr>
            <a:r>
              <a:rPr lang="de-DE" dirty="0" smtClean="0"/>
              <a:t>Der Betrieb lief bis Feb. 1945 </a:t>
            </a:r>
          </a:p>
          <a:p>
            <a:pPr marL="0" indent="0">
              <a:buNone/>
            </a:pPr>
            <a:r>
              <a:rPr lang="de-DE" dirty="0" smtClean="0"/>
              <a:t>normal. Durch die Terror-Luft</a:t>
            </a:r>
            <a:br>
              <a:rPr lang="de-DE" dirty="0" smtClean="0"/>
            </a:br>
            <a:r>
              <a:rPr lang="de-DE" dirty="0" smtClean="0"/>
              <a:t>angriffe der Zionistenjuden </a:t>
            </a:r>
            <a:br>
              <a:rPr lang="de-DE" dirty="0" smtClean="0"/>
            </a:br>
            <a:r>
              <a:rPr lang="de-DE" dirty="0" smtClean="0"/>
              <a:t>Churchill und Roosevelt unter </a:t>
            </a:r>
            <a:br>
              <a:rPr lang="de-DE" dirty="0" smtClean="0"/>
            </a:br>
            <a:r>
              <a:rPr lang="de-DE" dirty="0" smtClean="0"/>
              <a:t>dem Befehl des Jehova-</a:t>
            </a:r>
            <a:br>
              <a:rPr lang="de-DE" dirty="0" smtClean="0"/>
            </a:br>
            <a:r>
              <a:rPr lang="de-DE" dirty="0" smtClean="0"/>
              <a:t>Rassisten Eisenhower vom</a:t>
            </a:r>
            <a:br>
              <a:rPr lang="de-DE" dirty="0" smtClean="0"/>
            </a:br>
            <a:r>
              <a:rPr lang="de-DE" dirty="0" smtClean="0"/>
              <a:t> </a:t>
            </a:r>
            <a:r>
              <a:rPr lang="de-DE" dirty="0" smtClean="0">
                <a:hlinkClick r:id="rId2" tooltip="Luftangriffe auf Dresden"/>
              </a:rPr>
              <a:t>13. und 14. Februar 1945</a:t>
            </a:r>
            <a:r>
              <a:rPr lang="de-DE" dirty="0" smtClean="0"/>
              <a:t> </a:t>
            </a:r>
            <a:br>
              <a:rPr lang="de-DE" dirty="0" smtClean="0"/>
            </a:br>
            <a:r>
              <a:rPr lang="de-DE" dirty="0" smtClean="0"/>
              <a:t>wurde das Netz zerstört. Heile Busfahrzeuge wurden als Lkw eingesetzt. </a:t>
            </a:r>
            <a:r>
              <a:rPr lang="de-DE" dirty="0" smtClean="0"/>
              <a:t>Straßenbahn gab‘s erst am 20. Februar 1949 wieder, Busverkehr ab 24.10.1949 – ein Oberleitungsbus.</a:t>
            </a:r>
            <a:endParaRPr lang="es-E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1860" y="1844824"/>
            <a:ext cx="3329161" cy="247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72719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400" b="1" dirty="0" err="1" smtClean="0"/>
              <a:t>Verkehrsbetriebe</a:t>
            </a:r>
            <a:r>
              <a:rPr lang="es-ES" sz="3400" b="1" dirty="0" smtClean="0"/>
              <a:t> der </a:t>
            </a:r>
            <a:r>
              <a:rPr lang="es-ES" sz="3400" b="1" dirty="0" err="1" smtClean="0"/>
              <a:t>Stadt</a:t>
            </a:r>
            <a:r>
              <a:rPr lang="es-ES" sz="3400" b="1" dirty="0" smtClean="0"/>
              <a:t> </a:t>
            </a:r>
            <a:r>
              <a:rPr lang="es-ES" sz="3400" b="1" dirty="0" err="1" smtClean="0"/>
              <a:t>Dresden</a:t>
            </a:r>
            <a:r>
              <a:rPr lang="es-ES" sz="3400" b="1" dirty="0" smtClean="0"/>
              <a:t> 1.4.1951</a:t>
            </a:r>
            <a:endParaRPr lang="es-ES" sz="3400" b="1" dirty="0"/>
          </a:p>
        </p:txBody>
      </p:sp>
      <p:sp>
        <p:nvSpPr>
          <p:cNvPr id="3" name="2 Marcador de contenido"/>
          <p:cNvSpPr>
            <a:spLocks noGrp="1"/>
          </p:cNvSpPr>
          <p:nvPr>
            <p:ph idx="1"/>
          </p:nvPr>
        </p:nvSpPr>
        <p:spPr>
          <a:xfrm>
            <a:off x="1187624" y="2132856"/>
            <a:ext cx="6196405" cy="3603812"/>
          </a:xfrm>
        </p:spPr>
        <p:txBody>
          <a:bodyPr/>
          <a:lstStyle/>
          <a:p>
            <a:pPr marL="0" indent="0">
              <a:buNone/>
            </a:pPr>
            <a:r>
              <a:rPr lang="de-DE" dirty="0" smtClean="0"/>
              <a:t>Am 1. April 1951 wurden die </a:t>
            </a:r>
            <a:br>
              <a:rPr lang="de-DE" dirty="0" smtClean="0"/>
            </a:br>
            <a:r>
              <a:rPr lang="de-DE" dirty="0" smtClean="0"/>
              <a:t>Verkehrsbetriebe als </a:t>
            </a:r>
            <a:r>
              <a:rPr lang="de-DE" i="1" dirty="0" smtClean="0"/>
              <a:t>VEB </a:t>
            </a:r>
            <a:br>
              <a:rPr lang="de-DE" i="1" dirty="0" smtClean="0"/>
            </a:br>
            <a:r>
              <a:rPr lang="de-DE" i="1" dirty="0" smtClean="0"/>
              <a:t>Verkehrsbetriebe der Stadt </a:t>
            </a:r>
            <a:br>
              <a:rPr lang="de-DE" i="1" dirty="0" smtClean="0"/>
            </a:br>
            <a:r>
              <a:rPr lang="de-DE" i="1" dirty="0" smtClean="0"/>
              <a:t>Dresden</a:t>
            </a:r>
            <a:r>
              <a:rPr lang="de-DE" dirty="0" smtClean="0"/>
              <a:t> verstaatlicht. Dabei </a:t>
            </a:r>
            <a:br>
              <a:rPr lang="de-DE" dirty="0" smtClean="0"/>
            </a:br>
            <a:r>
              <a:rPr lang="de-DE" dirty="0" smtClean="0"/>
              <a:t>wurden die sachfremden Auf-</a:t>
            </a:r>
            <a:br>
              <a:rPr lang="de-DE" dirty="0" smtClean="0"/>
            </a:br>
            <a:r>
              <a:rPr lang="de-DE" dirty="0" smtClean="0"/>
              <a:t>gaben (Dachziegelwerke, </a:t>
            </a:r>
            <a:br>
              <a:rPr lang="de-DE" dirty="0" smtClean="0"/>
            </a:br>
            <a:r>
              <a:rPr lang="de-DE" dirty="0" smtClean="0"/>
              <a:t>Krankentransport usw.) herausgelöst. Lediglich der Betriebsteil </a:t>
            </a:r>
            <a:r>
              <a:rPr lang="de-DE" i="1" dirty="0" smtClean="0"/>
              <a:t>Elbfähren</a:t>
            </a:r>
            <a:r>
              <a:rPr lang="de-DE" dirty="0" smtClean="0"/>
              <a:t> verblieb bei dem neuen Betrieb.</a:t>
            </a:r>
            <a:endParaRPr lang="es-E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1063" y="2060848"/>
            <a:ext cx="2664296" cy="2309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350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400" b="1" dirty="0" smtClean="0"/>
              <a:t>Die «</a:t>
            </a:r>
            <a:r>
              <a:rPr lang="es-ES" sz="3400" b="1" dirty="0" err="1" smtClean="0"/>
              <a:t>Dresdner</a:t>
            </a:r>
            <a:r>
              <a:rPr lang="es-ES" sz="3400" b="1" dirty="0" smtClean="0"/>
              <a:t> </a:t>
            </a:r>
            <a:r>
              <a:rPr lang="es-ES" sz="3400" b="1" dirty="0" err="1" smtClean="0"/>
              <a:t>Verkehrsbetriebe</a:t>
            </a:r>
            <a:r>
              <a:rPr lang="es-ES" sz="3400" b="1" dirty="0" smtClean="0"/>
              <a:t> AG» </a:t>
            </a:r>
            <a:r>
              <a:rPr lang="es-ES" sz="3400" b="1" dirty="0" err="1" smtClean="0"/>
              <a:t>vom</a:t>
            </a:r>
            <a:r>
              <a:rPr lang="es-ES" sz="3400" b="1" dirty="0" smtClean="0"/>
              <a:t> 16.8.1993</a:t>
            </a:r>
            <a:endParaRPr lang="es-ES" sz="3400" b="1" dirty="0"/>
          </a:p>
        </p:txBody>
      </p:sp>
      <p:sp>
        <p:nvSpPr>
          <p:cNvPr id="3" name="2 Marcador de contenido"/>
          <p:cNvSpPr>
            <a:spLocks noGrp="1"/>
          </p:cNvSpPr>
          <p:nvPr>
            <p:ph idx="1"/>
          </p:nvPr>
        </p:nvSpPr>
        <p:spPr>
          <a:xfrm>
            <a:off x="1463040" y="2119256"/>
            <a:ext cx="6196405" cy="4046047"/>
          </a:xfrm>
        </p:spPr>
        <p:txBody>
          <a:bodyPr>
            <a:normAutofit fontScale="92500" lnSpcReduction="10000"/>
          </a:bodyPr>
          <a:lstStyle/>
          <a:p>
            <a:pPr marL="0" indent="0">
              <a:buNone/>
            </a:pPr>
            <a:r>
              <a:rPr lang="de-DE" dirty="0" smtClean="0"/>
              <a:t>Nach der „Wende“ und der </a:t>
            </a:r>
            <a:br>
              <a:rPr lang="de-DE" dirty="0" smtClean="0"/>
            </a:br>
            <a:r>
              <a:rPr lang="de-DE" dirty="0" smtClean="0"/>
              <a:t>Wiedervereinigung wurden </a:t>
            </a:r>
            <a:br>
              <a:rPr lang="de-DE" dirty="0" smtClean="0"/>
            </a:br>
            <a:r>
              <a:rPr lang="de-DE" dirty="0" smtClean="0"/>
              <a:t>die staatlichen Verkehrsbe-</a:t>
            </a:r>
            <a:br>
              <a:rPr lang="de-DE" dirty="0" smtClean="0"/>
            </a:br>
            <a:r>
              <a:rPr lang="de-DE" dirty="0" smtClean="0"/>
              <a:t>triebe der „Treuhand“ überge-</a:t>
            </a:r>
            <a:br>
              <a:rPr lang="de-DE" dirty="0" smtClean="0"/>
            </a:br>
            <a:r>
              <a:rPr lang="de-DE" dirty="0" smtClean="0"/>
              <a:t>ben und schliesslich in eine </a:t>
            </a:r>
            <a:br>
              <a:rPr lang="de-DE" dirty="0" smtClean="0"/>
            </a:br>
            <a:r>
              <a:rPr lang="de-DE" dirty="0" smtClean="0"/>
              <a:t>Aktiengesellschaft „Dresdner </a:t>
            </a:r>
            <a:br>
              <a:rPr lang="de-DE" dirty="0" smtClean="0"/>
            </a:br>
            <a:r>
              <a:rPr lang="de-DE" dirty="0" smtClean="0"/>
              <a:t>Verkehrsbetriebe AG“ umge-</a:t>
            </a:r>
            <a:br>
              <a:rPr lang="de-DE" dirty="0" smtClean="0"/>
            </a:br>
            <a:r>
              <a:rPr lang="de-DE" dirty="0" smtClean="0"/>
              <a:t>wandelt. Die Registrierung musste wegen Formfehlern zweimal erfolgen und wurde am 16. August 1993 abgeschlossen.  Das neue Tarifsystem vom 1. Juni 1991 für den „Verkehrsverbund Oberelbe“ ist bis heute gültig.</a:t>
            </a:r>
          </a:p>
          <a:p>
            <a:pPr marL="0" indent="0">
              <a:buNone/>
            </a:pP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132856"/>
            <a:ext cx="2690614" cy="202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02639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400" b="1" dirty="0" err="1" smtClean="0"/>
              <a:t>Hybridbus</a:t>
            </a:r>
            <a:r>
              <a:rPr lang="es-ES" sz="3400" b="1" dirty="0" smtClean="0"/>
              <a:t> in </a:t>
            </a:r>
            <a:r>
              <a:rPr lang="es-ES" sz="3400" b="1" dirty="0" err="1" smtClean="0"/>
              <a:t>Dresden</a:t>
            </a:r>
            <a:endParaRPr lang="es-ES" sz="3400" b="1" dirty="0"/>
          </a:p>
        </p:txBody>
      </p:sp>
      <p:sp>
        <p:nvSpPr>
          <p:cNvPr id="3" name="2 Marcador de contenido"/>
          <p:cNvSpPr>
            <a:spLocks noGrp="1"/>
          </p:cNvSpPr>
          <p:nvPr>
            <p:ph idx="1"/>
          </p:nvPr>
        </p:nvSpPr>
        <p:spPr>
          <a:xfrm>
            <a:off x="873192" y="1844824"/>
            <a:ext cx="7862930" cy="4464496"/>
          </a:xfrm>
        </p:spPr>
        <p:txBody>
          <a:bodyPr>
            <a:normAutofit lnSpcReduction="10000"/>
          </a:bodyPr>
          <a:lstStyle/>
          <a:p>
            <a:pPr marL="0" indent="0">
              <a:buNone/>
            </a:pPr>
            <a:r>
              <a:rPr lang="de-DE" dirty="0" smtClean="0"/>
              <a:t>Seit 2011 sind in Dresden sechs </a:t>
            </a:r>
            <a:br>
              <a:rPr lang="de-DE" dirty="0" smtClean="0"/>
            </a:br>
            <a:r>
              <a:rPr lang="de-DE" dirty="0" smtClean="0"/>
              <a:t>Busse des Typs </a:t>
            </a:r>
            <a:r>
              <a:rPr lang="de-DE" dirty="0" smtClean="0">
                <a:hlinkClick r:id="rId2" tooltip="Carrosserie Hess"/>
              </a:rPr>
              <a:t>Hess</a:t>
            </a:r>
            <a:r>
              <a:rPr lang="de-DE" dirty="0" smtClean="0"/>
              <a:t> BGH-N2C </a:t>
            </a:r>
            <a:br>
              <a:rPr lang="de-DE" dirty="0" smtClean="0"/>
            </a:br>
            <a:r>
              <a:rPr lang="de-DE" dirty="0" smtClean="0"/>
              <a:t>Vossloh-Kiepe-Hybridbus, acht </a:t>
            </a:r>
            <a:br>
              <a:rPr lang="de-DE" dirty="0" smtClean="0"/>
            </a:br>
            <a:r>
              <a:rPr lang="de-DE" dirty="0" smtClean="0"/>
              <a:t>Busse des Types </a:t>
            </a:r>
            <a:r>
              <a:rPr lang="de-DE" dirty="0" smtClean="0">
                <a:hlinkClick r:id="rId3" tooltip="Mercedes-Benz Citaro"/>
              </a:rPr>
              <a:t>Mercedes-Benz </a:t>
            </a:r>
            <a:br>
              <a:rPr lang="de-DE" dirty="0" smtClean="0">
                <a:hlinkClick r:id="rId3" tooltip="Mercedes-Benz Citaro"/>
              </a:rPr>
            </a:br>
            <a:r>
              <a:rPr lang="de-DE" dirty="0" smtClean="0">
                <a:hlinkClick r:id="rId3" tooltip="Mercedes-Benz Citaro"/>
              </a:rPr>
              <a:t>Citaro</a:t>
            </a:r>
            <a:r>
              <a:rPr lang="de-DE" dirty="0" smtClean="0"/>
              <a:t> G BlueTec Hybrid sowie </a:t>
            </a:r>
            <a:br>
              <a:rPr lang="de-DE" dirty="0" smtClean="0"/>
            </a:br>
            <a:r>
              <a:rPr lang="de-DE" dirty="0" smtClean="0"/>
              <a:t>drei Fahrzeuge des Typs </a:t>
            </a:r>
            <a:r>
              <a:rPr lang="de-DE" dirty="0" smtClean="0">
                <a:hlinkClick r:id="rId4" tooltip="MAN Lion’s City"/>
              </a:rPr>
              <a:t>MAN </a:t>
            </a:r>
            <a:br>
              <a:rPr lang="de-DE" dirty="0" smtClean="0">
                <a:hlinkClick r:id="rId4" tooltip="MAN Lion’s City"/>
              </a:rPr>
            </a:br>
            <a:r>
              <a:rPr lang="de-DE" dirty="0" smtClean="0">
                <a:hlinkClick r:id="rId4" tooltip="MAN Lion’s City"/>
              </a:rPr>
              <a:t>Lion’s City</a:t>
            </a:r>
            <a:r>
              <a:rPr lang="de-DE" dirty="0" smtClean="0"/>
              <a:t> Hybrid unterwegs.</a:t>
            </a:r>
            <a:r>
              <a:rPr lang="de-DE" baseline="30000" dirty="0"/>
              <a:t> </a:t>
            </a:r>
            <a:r>
              <a:rPr lang="de-DE" baseline="30000" dirty="0" smtClean="0"/>
              <a:t/>
            </a:r>
            <a:br>
              <a:rPr lang="de-DE" baseline="30000" dirty="0" smtClean="0"/>
            </a:br>
            <a:r>
              <a:rPr lang="de-DE" dirty="0" smtClean="0"/>
              <a:t>Mitte 2012 waren insgesamt 18 Hybridbusse im Einsatz. Die Dieselersparnis beträgt den DVB zufolge durchschnittlich 16 Prozent und soll auf 20 Prozent gesteigert werden. Ein entscheidender Faktor ist die Notwendigkeit, im Winter eine zusätzliche Heizung zu betreiben, da der Motor zu wenig Abwärme produziert.</a:t>
            </a:r>
            <a:endParaRPr lang="es-ES"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340" y="1772816"/>
            <a:ext cx="3455217"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846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400" b="1" dirty="0" err="1" smtClean="0"/>
              <a:t>Dresdner</a:t>
            </a:r>
            <a:r>
              <a:rPr lang="es-ES" sz="3400" b="1" dirty="0" smtClean="0"/>
              <a:t> </a:t>
            </a:r>
            <a:r>
              <a:rPr lang="es-ES" sz="3400" b="1" dirty="0" err="1" smtClean="0"/>
              <a:t>Verkehrsbetriebe</a:t>
            </a:r>
            <a:r>
              <a:rPr lang="es-ES" sz="3400" b="1" dirty="0" smtClean="0"/>
              <a:t> AG – das </a:t>
            </a:r>
            <a:r>
              <a:rPr lang="es-ES" sz="3400" b="1" dirty="0" err="1" smtClean="0"/>
              <a:t>Liniennetz</a:t>
            </a:r>
            <a:endParaRPr lang="es-ES" sz="3400" b="1" dirty="0"/>
          </a:p>
        </p:txBody>
      </p:sp>
      <p:sp>
        <p:nvSpPr>
          <p:cNvPr id="3" name="2 Marcador de contenido"/>
          <p:cNvSpPr>
            <a:spLocks noGrp="1"/>
          </p:cNvSpPr>
          <p:nvPr>
            <p:ph idx="1"/>
          </p:nvPr>
        </p:nvSpPr>
        <p:spPr/>
        <p:txBody>
          <a:bodyPr/>
          <a:lstStyle/>
          <a:p>
            <a:pPr marL="0" indent="0">
              <a:buNone/>
            </a:pPr>
            <a:endParaRPr lang="es-E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591266"/>
            <a:ext cx="7116147" cy="5035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69655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739210"/>
          </a:xfrm>
        </p:spPr>
        <p:txBody>
          <a:bodyPr>
            <a:normAutofit fontScale="90000"/>
          </a:bodyPr>
          <a:lstStyle/>
          <a:p>
            <a:r>
              <a:rPr lang="es-ES" b="1" dirty="0" err="1" smtClean="0"/>
              <a:t>Tschüs</a:t>
            </a:r>
            <a:r>
              <a:rPr lang="es-ES" b="1" dirty="0" smtClean="0"/>
              <a:t>! </a:t>
            </a:r>
            <a:r>
              <a:rPr lang="es-ES" sz="3600" b="1" dirty="0" smtClean="0"/>
              <a:t>– www.hist-chron.com</a:t>
            </a:r>
            <a:endParaRPr lang="es-ES" sz="3600" b="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700808"/>
            <a:ext cx="7128792" cy="442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302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3400" b="1" dirty="0" smtClean="0"/>
              <a:t>Der </a:t>
            </a:r>
            <a:r>
              <a:rPr lang="es-ES" sz="3400" b="1" dirty="0" err="1" smtClean="0"/>
              <a:t>Pferdeomnibus</a:t>
            </a:r>
            <a:r>
              <a:rPr lang="es-ES" sz="3400" b="1" dirty="0" smtClean="0"/>
              <a:t> in </a:t>
            </a:r>
            <a:r>
              <a:rPr lang="es-ES" sz="3400" b="1" dirty="0" err="1" smtClean="0"/>
              <a:t>Dresden</a:t>
            </a:r>
            <a:endParaRPr lang="es-ES" sz="3400" b="1" dirty="0"/>
          </a:p>
        </p:txBody>
      </p:sp>
      <p:sp>
        <p:nvSpPr>
          <p:cNvPr id="3" name="2 Marcador de contenido"/>
          <p:cNvSpPr>
            <a:spLocks noGrp="1"/>
          </p:cNvSpPr>
          <p:nvPr>
            <p:ph idx="1"/>
          </p:nvPr>
        </p:nvSpPr>
        <p:spPr>
          <a:xfrm>
            <a:off x="899592" y="1916832"/>
            <a:ext cx="6624736" cy="3196952"/>
          </a:xfrm>
        </p:spPr>
        <p:txBody>
          <a:bodyPr>
            <a:normAutofit/>
          </a:bodyPr>
          <a:lstStyle/>
          <a:p>
            <a:pPr marL="0" indent="0">
              <a:buNone/>
            </a:pPr>
            <a:r>
              <a:rPr lang="de-DE" dirty="0" smtClean="0"/>
              <a:t>Im Jahr 1838 wurde in Dresden</a:t>
            </a:r>
            <a:br>
              <a:rPr lang="de-DE" dirty="0" smtClean="0"/>
            </a:br>
            <a:r>
              <a:rPr lang="de-DE" dirty="0" smtClean="0"/>
              <a:t> mit einer ersten </a:t>
            </a:r>
            <a:r>
              <a:rPr lang="de-DE" dirty="0" smtClean="0">
                <a:hlinkClick r:id="rId2" tooltip="Pferdeomnibus"/>
              </a:rPr>
              <a:t>Pferdeomnibus</a:t>
            </a:r>
            <a:r>
              <a:rPr lang="de-DE" dirty="0" smtClean="0"/>
              <a:t>-</a:t>
            </a:r>
            <a:br>
              <a:rPr lang="de-DE" dirty="0" smtClean="0"/>
            </a:br>
            <a:r>
              <a:rPr lang="de-DE" dirty="0" smtClean="0"/>
              <a:t>Linie ein Vorläufer des öffentlichen</a:t>
            </a:r>
            <a:br>
              <a:rPr lang="de-DE" dirty="0" smtClean="0"/>
            </a:br>
            <a:r>
              <a:rPr lang="de-DE" dirty="0" smtClean="0"/>
              <a:t> Personenverkehrs eingerichtet. </a:t>
            </a:r>
          </a:p>
          <a:p>
            <a:pPr marL="0" indent="0">
              <a:buNone/>
            </a:pPr>
            <a:endParaRPr lang="de-DE" dirty="0"/>
          </a:p>
          <a:p>
            <a:pPr marL="0" indent="0" algn="just">
              <a:buNone/>
            </a:pPr>
            <a:r>
              <a:rPr lang="de-DE" dirty="0" smtClean="0"/>
              <a:t>In den folgenden Jahren wurde dieses Netz weiter ausgebaut und verband auch nähere Vororte. </a:t>
            </a:r>
            <a:endParaRPr lang="es-E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772816"/>
            <a:ext cx="2567299" cy="2186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293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3392" y="620688"/>
            <a:ext cx="8229600" cy="634082"/>
          </a:xfrm>
        </p:spPr>
        <p:txBody>
          <a:bodyPr>
            <a:noAutofit/>
          </a:bodyPr>
          <a:lstStyle/>
          <a:p>
            <a:r>
              <a:rPr lang="de-DE" sz="3200" b="1" dirty="0"/>
              <a:t>Die </a:t>
            </a:r>
            <a:r>
              <a:rPr lang="de-DE" sz="3200" b="1" dirty="0" smtClean="0"/>
              <a:t>Pferdestraßenbahn in Dresden</a:t>
            </a:r>
            <a:endParaRPr lang="es-ES" sz="3200" dirty="0"/>
          </a:p>
        </p:txBody>
      </p:sp>
      <p:sp>
        <p:nvSpPr>
          <p:cNvPr id="3" name="2 Marcador de contenido"/>
          <p:cNvSpPr>
            <a:spLocks noGrp="1"/>
          </p:cNvSpPr>
          <p:nvPr>
            <p:ph sz="quarter" idx="13"/>
          </p:nvPr>
        </p:nvSpPr>
        <p:spPr>
          <a:xfrm>
            <a:off x="1043608" y="1484785"/>
            <a:ext cx="7344816" cy="4248472"/>
          </a:xfrm>
        </p:spPr>
        <p:txBody>
          <a:bodyPr>
            <a:normAutofit lnSpcReduction="10000"/>
          </a:bodyPr>
          <a:lstStyle/>
          <a:p>
            <a:pPr marL="0" indent="0">
              <a:buNone/>
            </a:pPr>
            <a:r>
              <a:rPr lang="de-DE" dirty="0"/>
              <a:t>Am 26. September 1872</a:t>
            </a:r>
            <a:br>
              <a:rPr lang="de-DE" dirty="0"/>
            </a:br>
            <a:r>
              <a:rPr lang="de-DE" dirty="0"/>
              <a:t> wurde die erste Pferde-</a:t>
            </a:r>
            <a:br>
              <a:rPr lang="de-DE" dirty="0"/>
            </a:br>
            <a:r>
              <a:rPr lang="de-DE" dirty="0"/>
              <a:t>straßenbahnlinie eröffnet. </a:t>
            </a:r>
            <a:br>
              <a:rPr lang="de-DE" dirty="0"/>
            </a:br>
            <a:r>
              <a:rPr lang="de-DE" i="1" dirty="0"/>
              <a:t>Arnold von Ettlinger</a:t>
            </a:r>
            <a:r>
              <a:rPr lang="de-DE" dirty="0"/>
              <a:t> hatte </a:t>
            </a:r>
            <a:br>
              <a:rPr lang="de-DE" dirty="0"/>
            </a:br>
            <a:r>
              <a:rPr lang="de-DE" dirty="0"/>
              <a:t>die Konzession erworben, </a:t>
            </a:r>
            <a:br>
              <a:rPr lang="de-DE" dirty="0"/>
            </a:br>
            <a:r>
              <a:rPr lang="de-DE" dirty="0"/>
              <a:t>die Bahn von Blasewitz </a:t>
            </a:r>
            <a:r>
              <a:rPr lang="de-DE" dirty="0" smtClean="0"/>
              <a:t>nach</a:t>
            </a:r>
            <a:r>
              <a:rPr lang="de-DE" dirty="0"/>
              <a:t/>
            </a:r>
            <a:br>
              <a:rPr lang="de-DE" dirty="0"/>
            </a:br>
            <a:r>
              <a:rPr lang="de-DE" dirty="0" smtClean="0"/>
              <a:t>Dresden-Plauen </a:t>
            </a:r>
            <a:r>
              <a:rPr lang="de-DE" dirty="0"/>
              <a:t>gebaut und </a:t>
            </a:r>
            <a:r>
              <a:rPr lang="de-DE" dirty="0" smtClean="0"/>
              <a:t/>
            </a:r>
            <a:br>
              <a:rPr lang="de-DE" dirty="0" smtClean="0"/>
            </a:br>
            <a:r>
              <a:rPr lang="de-DE" dirty="0" smtClean="0"/>
              <a:t>an </a:t>
            </a:r>
            <a:r>
              <a:rPr lang="de-DE" dirty="0"/>
              <a:t>die </a:t>
            </a:r>
            <a:r>
              <a:rPr lang="de-DE" i="1" dirty="0"/>
              <a:t>Continentale-Pferdebahn-Aktiengesellschaft</a:t>
            </a:r>
            <a:r>
              <a:rPr lang="de-DE" dirty="0"/>
              <a:t> (</a:t>
            </a:r>
            <a:r>
              <a:rPr lang="de-DE" dirty="0">
                <a:hlinkClick r:id="rId2" tooltip="Unternehmenssitz"/>
              </a:rPr>
              <a:t>Unternehmenssitz</a:t>
            </a:r>
            <a:r>
              <a:rPr lang="de-DE" dirty="0"/>
              <a:t> in </a:t>
            </a:r>
            <a:r>
              <a:rPr lang="de-DE" dirty="0">
                <a:hlinkClick r:id="rId3" tooltip="Berlin"/>
              </a:rPr>
              <a:t>Berlin</a:t>
            </a:r>
            <a:r>
              <a:rPr lang="de-DE" dirty="0"/>
              <a:t>) verkauft.</a:t>
            </a:r>
            <a:r>
              <a:rPr lang="de-DE" baseline="30000" dirty="0">
                <a:hlinkClick r:id="rId4"/>
              </a:rPr>
              <a:t>[4]</a:t>
            </a:r>
            <a:r>
              <a:rPr lang="de-DE" dirty="0"/>
              <a:t> Dieses Prinzip ersetzte nach und nach den Pferdeo-mnibus, dessen letzte zwei Linien 1899 eingestellt wurden.</a:t>
            </a:r>
            <a:r>
              <a:rPr lang="es-ES" dirty="0"/>
              <a:t/>
            </a:r>
            <a:br>
              <a:rPr lang="es-ES" dirty="0"/>
            </a:br>
            <a:endParaRPr lang="es-ES" dirty="0"/>
          </a:p>
        </p:txBody>
      </p:sp>
      <p:pic>
        <p:nvPicPr>
          <p:cNvPr id="6" name="Picture 2"/>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932040" y="1268760"/>
            <a:ext cx="3247628" cy="2391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2909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de-DE" sz="3400" b="1" dirty="0" smtClean="0"/>
              <a:t>Die Straßenbahn in Dresden: „Die Gelbe“</a:t>
            </a:r>
            <a:endParaRPr lang="es-ES" sz="3400" b="1" dirty="0"/>
          </a:p>
        </p:txBody>
      </p:sp>
      <p:sp>
        <p:nvSpPr>
          <p:cNvPr id="3" name="2 Marcador de contenido"/>
          <p:cNvSpPr>
            <a:spLocks noGrp="1"/>
          </p:cNvSpPr>
          <p:nvPr>
            <p:ph idx="1"/>
          </p:nvPr>
        </p:nvSpPr>
        <p:spPr/>
        <p:txBody>
          <a:bodyPr>
            <a:normAutofit fontScale="92500"/>
          </a:bodyPr>
          <a:lstStyle/>
          <a:p>
            <a:pPr marL="0" indent="0" algn="just">
              <a:buNone/>
            </a:pPr>
            <a:r>
              <a:rPr lang="de-DE" dirty="0" smtClean="0"/>
              <a:t>Als nächstes folgte die Erfindung der Strassenbahn. Bis 1873 wurde eine Strassenbahnlinie vom Pirnaischen Platz bis Plauen eingerichtet. 1879 kamen englische Kapitalisten aus London mit einer „Tramways Company of Germany Ltd., pachteten die Linie und wollten weiter ausbauen. </a:t>
            </a:r>
          </a:p>
          <a:p>
            <a:pPr marL="0" indent="0">
              <a:buNone/>
            </a:pPr>
            <a:endParaRPr lang="de-DE" dirty="0"/>
          </a:p>
          <a:p>
            <a:pPr marL="0" indent="0" algn="just">
              <a:buNone/>
            </a:pPr>
            <a:r>
              <a:rPr lang="de-DE" dirty="0" smtClean="0"/>
              <a:t>Wegen der Farbe ihrer Wagen wurde diese Gesellschaft im Volksmund </a:t>
            </a:r>
            <a:r>
              <a:rPr lang="de-DE" i="1" dirty="0" smtClean="0"/>
              <a:t>Die Gelbe</a:t>
            </a:r>
            <a:r>
              <a:rPr lang="de-DE" dirty="0" smtClean="0"/>
              <a:t> genannt.</a:t>
            </a:r>
            <a:endParaRPr lang="es-ES" dirty="0"/>
          </a:p>
        </p:txBody>
      </p:sp>
    </p:spTree>
    <p:extLst>
      <p:ext uri="{BB962C8B-B14F-4D97-AF65-F5344CB8AC3E}">
        <p14:creationId xmlns:p14="http://schemas.microsoft.com/office/powerpoint/2010/main" val="4103191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de-DE" sz="3400" b="1" dirty="0" smtClean="0"/>
              <a:t>Die Straßenbahn in Dresden: „Die Rote“</a:t>
            </a:r>
            <a:endParaRPr lang="es-ES" sz="3400" dirty="0"/>
          </a:p>
        </p:txBody>
      </p:sp>
      <p:sp>
        <p:nvSpPr>
          <p:cNvPr id="3" name="2 Marcador de contenido"/>
          <p:cNvSpPr>
            <a:spLocks noGrp="1"/>
          </p:cNvSpPr>
          <p:nvPr>
            <p:ph idx="1"/>
          </p:nvPr>
        </p:nvSpPr>
        <p:spPr>
          <a:xfrm>
            <a:off x="958102" y="2010156"/>
            <a:ext cx="6984776" cy="4032448"/>
          </a:xfrm>
        </p:spPr>
        <p:txBody>
          <a:bodyPr>
            <a:normAutofit/>
          </a:bodyPr>
          <a:lstStyle/>
          <a:p>
            <a:pPr marL="0" indent="0">
              <a:buNone/>
            </a:pPr>
            <a:r>
              <a:rPr lang="de-DE" dirty="0" smtClean="0"/>
              <a:t>Die Engländer wollten </a:t>
            </a:r>
            <a:br>
              <a:rPr lang="de-DE" dirty="0" smtClean="0"/>
            </a:br>
            <a:r>
              <a:rPr lang="de-DE" dirty="0" smtClean="0"/>
              <a:t>Dresden auf ihre Weise </a:t>
            </a:r>
            <a:br>
              <a:rPr lang="de-DE" dirty="0" smtClean="0"/>
            </a:br>
            <a:r>
              <a:rPr lang="de-DE" dirty="0" smtClean="0"/>
              <a:t>„entwickeln“, aber die </a:t>
            </a:r>
            <a:br>
              <a:rPr lang="de-DE" dirty="0" smtClean="0"/>
            </a:br>
            <a:r>
              <a:rPr lang="de-DE" dirty="0" smtClean="0"/>
              <a:t>Dresdner wehrten sich </a:t>
            </a:r>
            <a:br>
              <a:rPr lang="de-DE" dirty="0" smtClean="0"/>
            </a:br>
            <a:r>
              <a:rPr lang="de-DE" dirty="0" smtClean="0"/>
              <a:t>gegen den Royal-Imperia-</a:t>
            </a:r>
            <a:br>
              <a:rPr lang="de-DE" dirty="0" smtClean="0"/>
            </a:br>
            <a:r>
              <a:rPr lang="de-DE" dirty="0" smtClean="0"/>
              <a:t>lismus. 1889 wurde eine </a:t>
            </a:r>
            <a:br>
              <a:rPr lang="de-DE" dirty="0" smtClean="0"/>
            </a:br>
            <a:r>
              <a:rPr lang="de-DE" dirty="0" smtClean="0"/>
              <a:t>Gegen-Gesellschaft </a:t>
            </a:r>
            <a:br>
              <a:rPr lang="de-DE" dirty="0" smtClean="0"/>
            </a:br>
            <a:r>
              <a:rPr lang="de-DE" dirty="0" smtClean="0"/>
              <a:t>„Deutsche Strassenbahn-Gesellschaft in Dresden“ konzessioniert, die rote Wagen führte – im Volksmund wurde die Linie „Die Rote“ genannt. </a:t>
            </a:r>
          </a:p>
          <a:p>
            <a:pPr marL="0" indent="0">
              <a:buNone/>
            </a:pPr>
            <a:endParaRPr lang="de-DE"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988840"/>
            <a:ext cx="3409528" cy="268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717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de-DE" sz="3400" b="1" dirty="0" smtClean="0"/>
              <a:t>Die Straßenbahn in Dresden: </a:t>
            </a:r>
            <a:br>
              <a:rPr lang="de-DE" sz="3400" b="1" dirty="0" smtClean="0"/>
            </a:br>
            <a:r>
              <a:rPr lang="de-DE" sz="3400" b="1" dirty="0" smtClean="0"/>
              <a:t>„Rote“ gewinnt gegen „Gelbe“</a:t>
            </a:r>
            <a:endParaRPr lang="es-ES" sz="3400" dirty="0"/>
          </a:p>
        </p:txBody>
      </p:sp>
      <p:sp>
        <p:nvSpPr>
          <p:cNvPr id="3" name="2 Marcador de contenido"/>
          <p:cNvSpPr>
            <a:spLocks noGrp="1"/>
          </p:cNvSpPr>
          <p:nvPr>
            <p:ph idx="1"/>
          </p:nvPr>
        </p:nvSpPr>
        <p:spPr/>
        <p:txBody>
          <a:bodyPr>
            <a:normAutofit/>
          </a:bodyPr>
          <a:lstStyle/>
          <a:p>
            <a:pPr marL="0" indent="0" algn="just">
              <a:buNone/>
            </a:pPr>
            <a:r>
              <a:rPr lang="de-DE" dirty="0" smtClean="0"/>
              <a:t>Die „Gelbe“ liess die „Rote“ nicht auf ihren Linien fahren. Die Elektrifizierung ab 6. Juli 1893 gab der „Roten“ das Privileg der Strecke vom Schlossplatz nach Blasewitz. Die Stadt verweigerte der „Gelben“ einen elektrischen Betrieb auf dem Stadtgebiet. Die Londoner verzogen sich 1894, die „Gelbe“ wurde aufgelöst – und die „Dresdner Strassenbahn-Gesellschaft“ gegründet. </a:t>
            </a:r>
          </a:p>
          <a:p>
            <a:pPr marL="0" indent="0">
              <a:buNone/>
            </a:pPr>
            <a:endParaRPr lang="de-DE" dirty="0"/>
          </a:p>
          <a:p>
            <a:pPr marL="0" indent="0">
              <a:buNone/>
            </a:pPr>
            <a:endParaRPr lang="es-ES" dirty="0"/>
          </a:p>
        </p:txBody>
      </p:sp>
    </p:spTree>
    <p:extLst>
      <p:ext uri="{BB962C8B-B14F-4D97-AF65-F5344CB8AC3E}">
        <p14:creationId xmlns:p14="http://schemas.microsoft.com/office/powerpoint/2010/main" val="3127512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980728"/>
            <a:ext cx="6965245" cy="1202485"/>
          </a:xfrm>
        </p:spPr>
        <p:txBody>
          <a:bodyPr>
            <a:normAutofit/>
          </a:bodyPr>
          <a:lstStyle/>
          <a:p>
            <a:r>
              <a:rPr lang="de-DE" sz="3200" b="1" dirty="0" smtClean="0"/>
              <a:t>Die Integration zur „Städtischen S</a:t>
            </a:r>
            <a:r>
              <a:rPr lang="de-DE" sz="3200" b="1" dirty="0" smtClean="0"/>
              <a:t>traßenbahn“ vom 1.1.1906</a:t>
            </a:r>
            <a:endParaRPr lang="es-ES" sz="3200" dirty="0"/>
          </a:p>
        </p:txBody>
      </p:sp>
      <p:sp>
        <p:nvSpPr>
          <p:cNvPr id="3" name="2 Marcador de contenido"/>
          <p:cNvSpPr>
            <a:spLocks noGrp="1"/>
          </p:cNvSpPr>
          <p:nvPr>
            <p:ph idx="1"/>
          </p:nvPr>
        </p:nvSpPr>
        <p:spPr>
          <a:xfrm>
            <a:off x="899592" y="2090738"/>
            <a:ext cx="7344816" cy="4146574"/>
          </a:xfrm>
        </p:spPr>
        <p:txBody>
          <a:bodyPr>
            <a:normAutofit/>
          </a:bodyPr>
          <a:lstStyle/>
          <a:p>
            <a:pPr marL="0" indent="0">
              <a:buNone/>
            </a:pPr>
            <a:r>
              <a:rPr lang="de-DE" dirty="0" smtClean="0"/>
              <a:t>Die Stadt Dresden über-</a:t>
            </a:r>
            <a:br>
              <a:rPr lang="de-DE" dirty="0" smtClean="0"/>
            </a:br>
            <a:r>
              <a:rPr lang="de-DE" dirty="0" smtClean="0"/>
              <a:t>nahm 1905 beide Straßen-</a:t>
            </a:r>
            <a:br>
              <a:rPr lang="de-DE" dirty="0" smtClean="0"/>
            </a:br>
            <a:r>
              <a:rPr lang="de-DE" dirty="0" smtClean="0"/>
              <a:t>bahngesellschaften und </a:t>
            </a:r>
            <a:br>
              <a:rPr lang="de-DE" dirty="0" smtClean="0"/>
            </a:br>
            <a:r>
              <a:rPr lang="de-DE" dirty="0" smtClean="0"/>
              <a:t>schloss sie am 1. Januar </a:t>
            </a:r>
            <a:br>
              <a:rPr lang="de-DE" dirty="0" smtClean="0"/>
            </a:br>
            <a:r>
              <a:rPr lang="de-DE" dirty="0" smtClean="0"/>
              <a:t>1906 zur </a:t>
            </a:r>
            <a:r>
              <a:rPr lang="de-DE" i="1" dirty="0" smtClean="0"/>
              <a:t>Städtische </a:t>
            </a:r>
            <a:br>
              <a:rPr lang="de-DE" i="1" dirty="0" smtClean="0"/>
            </a:br>
            <a:r>
              <a:rPr lang="de-DE" i="1" dirty="0" smtClean="0"/>
              <a:t>Straßenbahn zu Dresden</a:t>
            </a:r>
            <a:r>
              <a:rPr lang="de-DE" dirty="0" smtClean="0"/>
              <a:t> </a:t>
            </a:r>
            <a:br>
              <a:rPr lang="de-DE" dirty="0" smtClean="0"/>
            </a:br>
            <a:r>
              <a:rPr lang="de-DE" dirty="0" smtClean="0"/>
              <a:t>zusammen. Ab 1906 über-</a:t>
            </a:r>
            <a:br>
              <a:rPr lang="de-DE" dirty="0" smtClean="0"/>
            </a:br>
            <a:r>
              <a:rPr lang="de-DE" dirty="0" smtClean="0"/>
              <a:t>nahm die Städtische Straßenbahn auch die Betriebsführung auf der </a:t>
            </a:r>
            <a:r>
              <a:rPr lang="de-DE" dirty="0" smtClean="0">
                <a:hlinkClick r:id="rId2" tooltip="Meterspur"/>
              </a:rPr>
              <a:t>meterspurigen</a:t>
            </a:r>
            <a:r>
              <a:rPr lang="de-DE" dirty="0" smtClean="0"/>
              <a:t>, nur dem Güterverkehr dienenden </a:t>
            </a:r>
            <a:r>
              <a:rPr lang="de-DE" dirty="0" smtClean="0">
                <a:hlinkClick r:id="rId3" tooltip="Güterbahn Deuben"/>
              </a:rPr>
              <a:t>Güterbahn Deuben</a:t>
            </a:r>
            <a:r>
              <a:rPr lang="de-DE" dirty="0" smtClean="0"/>
              <a:t>. 1912 wurden auch die beiden Bergbahnen integriert.</a:t>
            </a:r>
            <a:endParaRPr lang="es-ES"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524" y="2090738"/>
            <a:ext cx="35052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5816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sz="3200" b="1" dirty="0" err="1" smtClean="0"/>
              <a:t>Grosse</a:t>
            </a:r>
            <a:r>
              <a:rPr lang="es-ES" sz="3200" b="1" dirty="0" smtClean="0"/>
              <a:t> </a:t>
            </a:r>
            <a:r>
              <a:rPr lang="es-ES" sz="3200" b="1" dirty="0" err="1" smtClean="0"/>
              <a:t>Omnibusse</a:t>
            </a:r>
            <a:r>
              <a:rPr lang="es-ES" sz="3200" b="1" dirty="0" smtClean="0"/>
              <a:t> 1914 – von der </a:t>
            </a:r>
            <a:r>
              <a:rPr lang="es-ES" sz="3200" b="1" dirty="0" err="1" smtClean="0"/>
              <a:t>Heeresleitung</a:t>
            </a:r>
            <a:r>
              <a:rPr lang="es-ES" sz="3200" b="1" dirty="0" smtClean="0"/>
              <a:t> des </a:t>
            </a:r>
            <a:r>
              <a:rPr lang="es-ES" sz="3200" b="1" dirty="0" err="1" smtClean="0"/>
              <a:t>Kaisers</a:t>
            </a:r>
            <a:r>
              <a:rPr lang="es-ES" sz="3200" b="1" dirty="0" smtClean="0"/>
              <a:t> </a:t>
            </a:r>
            <a:r>
              <a:rPr lang="es-ES" sz="3200" b="1" dirty="0" err="1" smtClean="0"/>
              <a:t>beschlagnahmt</a:t>
            </a:r>
            <a:r>
              <a:rPr lang="es-ES" sz="3200" b="1" dirty="0" smtClean="0"/>
              <a:t> (!)</a:t>
            </a:r>
            <a:endParaRPr lang="es-ES" sz="3200" b="1" dirty="0"/>
          </a:p>
        </p:txBody>
      </p:sp>
      <p:sp>
        <p:nvSpPr>
          <p:cNvPr id="3" name="2 Marcador de contenido"/>
          <p:cNvSpPr>
            <a:spLocks noGrp="1"/>
          </p:cNvSpPr>
          <p:nvPr>
            <p:ph idx="1"/>
          </p:nvPr>
        </p:nvSpPr>
        <p:spPr>
          <a:xfrm>
            <a:off x="1043608" y="2413822"/>
            <a:ext cx="6196405" cy="3603812"/>
          </a:xfrm>
        </p:spPr>
        <p:txBody>
          <a:bodyPr>
            <a:normAutofit fontScale="92500" lnSpcReduction="10000"/>
          </a:bodyPr>
          <a:lstStyle/>
          <a:p>
            <a:pPr marL="0" indent="0">
              <a:buNone/>
            </a:pPr>
            <a:r>
              <a:rPr lang="de-DE" dirty="0" smtClean="0"/>
              <a:t>Am 1. April 1914 wurde die </a:t>
            </a:r>
            <a:br>
              <a:rPr lang="de-DE" dirty="0" smtClean="0"/>
            </a:br>
            <a:r>
              <a:rPr lang="de-DE" dirty="0" smtClean="0"/>
              <a:t>erste </a:t>
            </a:r>
            <a:r>
              <a:rPr lang="de-DE" dirty="0" smtClean="0">
                <a:hlinkClick r:id="rId2" tooltip="Kraftomnibus"/>
              </a:rPr>
              <a:t>Kraftomnibuslinie</a:t>
            </a:r>
            <a:r>
              <a:rPr lang="de-DE" dirty="0" smtClean="0"/>
              <a:t> eröffnet. </a:t>
            </a:r>
            <a:br>
              <a:rPr lang="de-DE" dirty="0" smtClean="0"/>
            </a:br>
            <a:r>
              <a:rPr lang="de-DE" dirty="0" smtClean="0"/>
              <a:t>Diese führte vom </a:t>
            </a:r>
            <a:r>
              <a:rPr lang="de-DE" dirty="0" smtClean="0">
                <a:hlinkClick r:id="rId3" tooltip="Bahnhof Dresden-Neustadt"/>
              </a:rPr>
              <a:t>Bahnhof Dresden-</a:t>
            </a:r>
            <a:br>
              <a:rPr lang="de-DE" dirty="0" smtClean="0">
                <a:hlinkClick r:id="rId3" tooltip="Bahnhof Dresden-Neustadt"/>
              </a:rPr>
            </a:br>
            <a:r>
              <a:rPr lang="de-DE" dirty="0" smtClean="0">
                <a:hlinkClick r:id="rId3" tooltip="Bahnhof Dresden-Neustadt"/>
              </a:rPr>
              <a:t>Neustadt</a:t>
            </a:r>
            <a:r>
              <a:rPr lang="de-DE" dirty="0" smtClean="0"/>
              <a:t> zur Nürnberger Straße </a:t>
            </a:r>
            <a:br>
              <a:rPr lang="de-DE" dirty="0" smtClean="0"/>
            </a:br>
            <a:r>
              <a:rPr lang="de-DE" dirty="0" smtClean="0"/>
              <a:t>und bestand nur wenige Monate. </a:t>
            </a:r>
          </a:p>
          <a:p>
            <a:pPr marL="0" indent="0" algn="just">
              <a:buNone/>
            </a:pPr>
            <a:r>
              <a:rPr lang="de-DE" dirty="0" smtClean="0"/>
              <a:t/>
            </a:r>
            <a:br>
              <a:rPr lang="de-DE" dirty="0" smtClean="0"/>
            </a:br>
            <a:r>
              <a:rPr lang="de-DE" dirty="0" smtClean="0"/>
              <a:t>Bereits am 4. August 1914 wurden die Omnibusse von der Heeresverwaltung beschlagnahmt und kehrten nicht nach Dresden zurück. Erst 1925 wurde wieder ein Kraftomnibusverkehr eingerichtet.</a:t>
            </a:r>
            <a:endParaRPr lang="es-ES" dirty="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060848"/>
            <a:ext cx="2637483" cy="215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7167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1052736"/>
            <a:ext cx="6965245" cy="1202485"/>
          </a:xfrm>
        </p:spPr>
        <p:txBody>
          <a:bodyPr>
            <a:noAutofit/>
          </a:bodyPr>
          <a:lstStyle/>
          <a:p>
            <a:r>
              <a:rPr lang="es-ES" sz="2800" b="1" dirty="0" smtClean="0"/>
              <a:t>1920er </a:t>
            </a:r>
            <a:r>
              <a:rPr lang="es-ES" sz="2800" b="1" dirty="0" err="1" smtClean="0"/>
              <a:t>Jahre</a:t>
            </a:r>
            <a:r>
              <a:rPr lang="es-ES" sz="2800" b="1" dirty="0" smtClean="0"/>
              <a:t>: </a:t>
            </a:r>
            <a:r>
              <a:rPr lang="es-ES" sz="2800" b="1" dirty="0" err="1" smtClean="0"/>
              <a:t>Vorortslinien</a:t>
            </a:r>
            <a:r>
              <a:rPr lang="es-ES" sz="2800" b="1" dirty="0" smtClean="0"/>
              <a:t> – «</a:t>
            </a:r>
            <a:r>
              <a:rPr lang="es-ES" sz="2800" b="1" dirty="0" err="1" smtClean="0"/>
              <a:t>Dresdner</a:t>
            </a:r>
            <a:r>
              <a:rPr lang="es-ES" sz="2800" b="1" dirty="0" smtClean="0"/>
              <a:t> </a:t>
            </a:r>
            <a:r>
              <a:rPr lang="es-ES" sz="2800" b="1" dirty="0" err="1" smtClean="0"/>
              <a:t>Überland-Verkehr</a:t>
            </a:r>
            <a:r>
              <a:rPr lang="es-ES" sz="2800" b="1" dirty="0" smtClean="0"/>
              <a:t> </a:t>
            </a:r>
            <a:r>
              <a:rPr lang="es-ES" sz="2800" b="1" dirty="0" err="1" smtClean="0"/>
              <a:t>GmbH</a:t>
            </a:r>
            <a:r>
              <a:rPr lang="es-ES" sz="2800" b="1" dirty="0" smtClean="0"/>
              <a:t>»</a:t>
            </a:r>
            <a:endParaRPr lang="es-ES" sz="2800" b="1" dirty="0"/>
          </a:p>
        </p:txBody>
      </p:sp>
      <p:sp>
        <p:nvSpPr>
          <p:cNvPr id="3" name="2 Marcador de contenido"/>
          <p:cNvSpPr>
            <a:spLocks noGrp="1"/>
          </p:cNvSpPr>
          <p:nvPr>
            <p:ph idx="1"/>
          </p:nvPr>
        </p:nvSpPr>
        <p:spPr>
          <a:xfrm>
            <a:off x="1475656" y="2564904"/>
            <a:ext cx="6196405" cy="2592288"/>
          </a:xfrm>
        </p:spPr>
        <p:txBody>
          <a:bodyPr/>
          <a:lstStyle/>
          <a:p>
            <a:pPr marL="0" indent="0" algn="just">
              <a:buNone/>
            </a:pPr>
            <a:r>
              <a:rPr lang="de-DE" dirty="0" smtClean="0"/>
              <a:t>Ende der 1920er Jahre plante die Stadt, das Unternehmen wieder zu privatisieren. Für die Überlandstrecken (außerhalb der Stadtgrenzen) wurde 1926 die </a:t>
            </a:r>
            <a:r>
              <a:rPr lang="de-DE" i="1" dirty="0" smtClean="0">
                <a:hlinkClick r:id="rId2" tooltip="Dresdner Überland-Verkehr"/>
              </a:rPr>
              <a:t>Dresdner Überland-Verkehr GmbH</a:t>
            </a:r>
            <a:r>
              <a:rPr lang="de-DE" dirty="0" smtClean="0"/>
              <a:t> (DRÜVEG) gegründet. Es wurden haufenweise Vorortslinien gebaut.</a:t>
            </a:r>
            <a:endParaRPr lang="es-ES" dirty="0"/>
          </a:p>
        </p:txBody>
      </p:sp>
    </p:spTree>
    <p:extLst>
      <p:ext uri="{BB962C8B-B14F-4D97-AF65-F5344CB8AC3E}">
        <p14:creationId xmlns:p14="http://schemas.microsoft.com/office/powerpoint/2010/main" val="2791907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117</TotalTime>
  <Words>342</Words>
  <Application>Microsoft Office PowerPoint</Application>
  <PresentationFormat>Presentación en pantalla (4:3)</PresentationFormat>
  <Paragraphs>38</Paragraphs>
  <Slides>16</Slides>
  <Notes>1</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Chincheta</vt:lpstr>
      <vt:lpstr>Dresdner Verkehrsbetriebe (DVB)</vt:lpstr>
      <vt:lpstr>Der Pferdeomnibus in Dresden</vt:lpstr>
      <vt:lpstr>Die Pferdestraßenbahn in Dresden</vt:lpstr>
      <vt:lpstr>Die Straßenbahn in Dresden: „Die Gelbe“</vt:lpstr>
      <vt:lpstr>Die Straßenbahn in Dresden: „Die Rote“</vt:lpstr>
      <vt:lpstr>Die Straßenbahn in Dresden:  „Rote“ gewinnt gegen „Gelbe“</vt:lpstr>
      <vt:lpstr>Die Integration zur „Städtischen Straßenbahn“ vom 1.1.1906</vt:lpstr>
      <vt:lpstr>Grosse Omnibusse 1914 – von der Heeresleitung des Kaisers beschlagnahmt (!)</vt:lpstr>
      <vt:lpstr>1920er Jahre: Vorortslinien – «Dresdner Überland-Verkehr GmbH»</vt:lpstr>
      <vt:lpstr>1.1.1930: «Dresdner Straßenbahn AG“</vt:lpstr>
      <vt:lpstr>Dresdner Straßenbahn  1940-1950</vt:lpstr>
      <vt:lpstr>Verkehrsbetriebe der Stadt Dresden 1.4.1951</vt:lpstr>
      <vt:lpstr>Die «Dresdner Verkehrsbetriebe AG» vom 16.8.1993</vt:lpstr>
      <vt:lpstr>Hybridbus in Dresden</vt:lpstr>
      <vt:lpstr>Dresdner Verkehrsbetriebe AG – das Liniennetz</vt:lpstr>
      <vt:lpstr>Tschüs! – www.hist-chron.com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Michael</dc:creator>
  <cp:lastModifiedBy>Michael</cp:lastModifiedBy>
  <cp:revision>23</cp:revision>
  <dcterms:created xsi:type="dcterms:W3CDTF">2017-02-09T23:46:51Z</dcterms:created>
  <dcterms:modified xsi:type="dcterms:W3CDTF">2017-02-10T01:44:00Z</dcterms:modified>
</cp:coreProperties>
</file>