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9" r:id="rId4"/>
    <p:sldId id="275" r:id="rId5"/>
    <p:sldId id="277" r:id="rId6"/>
    <p:sldId id="270" r:id="rId7"/>
    <p:sldId id="271" r:id="rId8"/>
    <p:sldId id="272" r:id="rId9"/>
    <p:sldId id="273" r:id="rId10"/>
    <p:sldId id="274" r:id="rId11"/>
    <p:sldId id="268" r:id="rId12"/>
    <p:sldId id="276" r:id="rId13"/>
    <p:sldId id="278" r:id="rId14"/>
    <p:sldId id="279" r:id="rId15"/>
    <p:sldId id="280" r:id="rId16"/>
    <p:sldId id="281" r:id="rId17"/>
    <p:sldId id="282" r:id="rId18"/>
    <p:sldId id="283" r:id="rId19"/>
    <p:sldId id="284"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AD5455A-0652-4B78-998C-ED034214C6F8}" type="datetimeFigureOut">
              <a:rPr lang="es-ES" smtClean="0"/>
              <a:t>25/04/2017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DE38CB-C3BB-4BA0-A36D-705ACD880085}" type="slidenum">
              <a:rPr lang="es-ES" smtClean="0"/>
              <a:t>‹Nº›</a:t>
            </a:fld>
            <a:endParaRPr lang="es-ES"/>
          </a:p>
        </p:txBody>
      </p:sp>
    </p:spTree>
    <p:extLst>
      <p:ext uri="{BB962C8B-B14F-4D97-AF65-F5344CB8AC3E}">
        <p14:creationId xmlns:p14="http://schemas.microsoft.com/office/powerpoint/2010/main" val="2083095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AD5455A-0652-4B78-998C-ED034214C6F8}" type="datetimeFigureOut">
              <a:rPr lang="es-ES" smtClean="0"/>
              <a:t>25/04/2017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DE38CB-C3BB-4BA0-A36D-705ACD880085}" type="slidenum">
              <a:rPr lang="es-ES" smtClean="0"/>
              <a:t>‹Nº›</a:t>
            </a:fld>
            <a:endParaRPr lang="es-ES"/>
          </a:p>
        </p:txBody>
      </p:sp>
    </p:spTree>
    <p:extLst>
      <p:ext uri="{BB962C8B-B14F-4D97-AF65-F5344CB8AC3E}">
        <p14:creationId xmlns:p14="http://schemas.microsoft.com/office/powerpoint/2010/main" val="132048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AD5455A-0652-4B78-998C-ED034214C6F8}" type="datetimeFigureOut">
              <a:rPr lang="es-ES" smtClean="0"/>
              <a:t>25/04/2017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DE38CB-C3BB-4BA0-A36D-705ACD880085}" type="slidenum">
              <a:rPr lang="es-ES" smtClean="0"/>
              <a:t>‹Nº›</a:t>
            </a:fld>
            <a:endParaRPr lang="es-ES"/>
          </a:p>
        </p:txBody>
      </p:sp>
    </p:spTree>
    <p:extLst>
      <p:ext uri="{BB962C8B-B14F-4D97-AF65-F5344CB8AC3E}">
        <p14:creationId xmlns:p14="http://schemas.microsoft.com/office/powerpoint/2010/main" val="20064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AD5455A-0652-4B78-998C-ED034214C6F8}" type="datetimeFigureOut">
              <a:rPr lang="es-ES" smtClean="0"/>
              <a:t>25/04/2017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DE38CB-C3BB-4BA0-A36D-705ACD880085}" type="slidenum">
              <a:rPr lang="es-ES" smtClean="0"/>
              <a:t>‹Nº›</a:t>
            </a:fld>
            <a:endParaRPr lang="es-ES"/>
          </a:p>
        </p:txBody>
      </p:sp>
    </p:spTree>
    <p:extLst>
      <p:ext uri="{BB962C8B-B14F-4D97-AF65-F5344CB8AC3E}">
        <p14:creationId xmlns:p14="http://schemas.microsoft.com/office/powerpoint/2010/main" val="2779434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AD5455A-0652-4B78-998C-ED034214C6F8}" type="datetimeFigureOut">
              <a:rPr lang="es-ES" smtClean="0"/>
              <a:t>25/04/2017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DE38CB-C3BB-4BA0-A36D-705ACD880085}" type="slidenum">
              <a:rPr lang="es-ES" smtClean="0"/>
              <a:t>‹Nº›</a:t>
            </a:fld>
            <a:endParaRPr lang="es-ES"/>
          </a:p>
        </p:txBody>
      </p:sp>
    </p:spTree>
    <p:extLst>
      <p:ext uri="{BB962C8B-B14F-4D97-AF65-F5344CB8AC3E}">
        <p14:creationId xmlns:p14="http://schemas.microsoft.com/office/powerpoint/2010/main" val="3077110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AD5455A-0652-4B78-998C-ED034214C6F8}" type="datetimeFigureOut">
              <a:rPr lang="es-ES" smtClean="0"/>
              <a:t>25/04/2017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DE38CB-C3BB-4BA0-A36D-705ACD880085}" type="slidenum">
              <a:rPr lang="es-ES" smtClean="0"/>
              <a:t>‹Nº›</a:t>
            </a:fld>
            <a:endParaRPr lang="es-ES"/>
          </a:p>
        </p:txBody>
      </p:sp>
    </p:spTree>
    <p:extLst>
      <p:ext uri="{BB962C8B-B14F-4D97-AF65-F5344CB8AC3E}">
        <p14:creationId xmlns:p14="http://schemas.microsoft.com/office/powerpoint/2010/main" val="138889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AD5455A-0652-4B78-998C-ED034214C6F8}" type="datetimeFigureOut">
              <a:rPr lang="es-ES" smtClean="0"/>
              <a:t>25/04/2017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8DE38CB-C3BB-4BA0-A36D-705ACD880085}" type="slidenum">
              <a:rPr lang="es-ES" smtClean="0"/>
              <a:t>‹Nº›</a:t>
            </a:fld>
            <a:endParaRPr lang="es-ES"/>
          </a:p>
        </p:txBody>
      </p:sp>
    </p:spTree>
    <p:extLst>
      <p:ext uri="{BB962C8B-B14F-4D97-AF65-F5344CB8AC3E}">
        <p14:creationId xmlns:p14="http://schemas.microsoft.com/office/powerpoint/2010/main" val="1947920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AD5455A-0652-4B78-998C-ED034214C6F8}" type="datetimeFigureOut">
              <a:rPr lang="es-ES" smtClean="0"/>
              <a:t>25/04/2017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8DE38CB-C3BB-4BA0-A36D-705ACD880085}" type="slidenum">
              <a:rPr lang="es-ES" smtClean="0"/>
              <a:t>‹Nº›</a:t>
            </a:fld>
            <a:endParaRPr lang="es-ES"/>
          </a:p>
        </p:txBody>
      </p:sp>
    </p:spTree>
    <p:extLst>
      <p:ext uri="{BB962C8B-B14F-4D97-AF65-F5344CB8AC3E}">
        <p14:creationId xmlns:p14="http://schemas.microsoft.com/office/powerpoint/2010/main" val="42206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AD5455A-0652-4B78-998C-ED034214C6F8}" type="datetimeFigureOut">
              <a:rPr lang="es-ES" smtClean="0"/>
              <a:t>25/04/2017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8DE38CB-C3BB-4BA0-A36D-705ACD880085}" type="slidenum">
              <a:rPr lang="es-ES" smtClean="0"/>
              <a:t>‹Nº›</a:t>
            </a:fld>
            <a:endParaRPr lang="es-ES"/>
          </a:p>
        </p:txBody>
      </p:sp>
    </p:spTree>
    <p:extLst>
      <p:ext uri="{BB962C8B-B14F-4D97-AF65-F5344CB8AC3E}">
        <p14:creationId xmlns:p14="http://schemas.microsoft.com/office/powerpoint/2010/main" val="396673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AD5455A-0652-4B78-998C-ED034214C6F8}" type="datetimeFigureOut">
              <a:rPr lang="es-ES" smtClean="0"/>
              <a:t>25/04/2017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DE38CB-C3BB-4BA0-A36D-705ACD880085}" type="slidenum">
              <a:rPr lang="es-ES" smtClean="0"/>
              <a:t>‹Nº›</a:t>
            </a:fld>
            <a:endParaRPr lang="es-ES"/>
          </a:p>
        </p:txBody>
      </p:sp>
    </p:spTree>
    <p:extLst>
      <p:ext uri="{BB962C8B-B14F-4D97-AF65-F5344CB8AC3E}">
        <p14:creationId xmlns:p14="http://schemas.microsoft.com/office/powerpoint/2010/main" val="121885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AD5455A-0652-4B78-998C-ED034214C6F8}" type="datetimeFigureOut">
              <a:rPr lang="es-ES" smtClean="0"/>
              <a:t>25/04/2017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DE38CB-C3BB-4BA0-A36D-705ACD880085}" type="slidenum">
              <a:rPr lang="es-ES" smtClean="0"/>
              <a:t>‹Nº›</a:t>
            </a:fld>
            <a:endParaRPr lang="es-ES"/>
          </a:p>
        </p:txBody>
      </p:sp>
    </p:spTree>
    <p:extLst>
      <p:ext uri="{BB962C8B-B14F-4D97-AF65-F5344CB8AC3E}">
        <p14:creationId xmlns:p14="http://schemas.microsoft.com/office/powerpoint/2010/main" val="3743099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42000">
              <a:schemeClr val="accent2">
                <a:lumMod val="20000"/>
                <a:lumOff val="80000"/>
              </a:schemeClr>
            </a:gs>
            <a:gs pos="100000">
              <a:schemeClr val="accent2">
                <a:lumMod val="20000"/>
                <a:lumOff val="80000"/>
              </a:schemeClr>
            </a:gs>
          </a:gsLst>
          <a:lin ang="5400000" scaled="0"/>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D5455A-0652-4B78-998C-ED034214C6F8}" type="datetimeFigureOut">
              <a:rPr lang="es-ES" smtClean="0"/>
              <a:t>25/04/2017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DE38CB-C3BB-4BA0-A36D-705ACD880085}" type="slidenum">
              <a:rPr lang="es-ES" smtClean="0"/>
              <a:t>‹Nº›</a:t>
            </a:fld>
            <a:endParaRPr lang="es-ES"/>
          </a:p>
        </p:txBody>
      </p:sp>
    </p:spTree>
    <p:extLst>
      <p:ext uri="{BB962C8B-B14F-4D97-AF65-F5344CB8AC3E}">
        <p14:creationId xmlns:p14="http://schemas.microsoft.com/office/powerpoint/2010/main" val="798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hyperlink" Target="http://www.med-etc.com/"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fermedadestrans.blogspot.pe/p/transimison-por-via-aerea.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med-etc.com/" TargetMode="Externa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hyperlink" Target="http://www.staedte-fotos.de/name/profil/fotograf_id/1699.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fermedadestrans.blogspot.pe/p/transimison-por-via-aerea.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548680"/>
            <a:ext cx="7772400" cy="1470025"/>
          </a:xfrm>
        </p:spPr>
        <p:txBody>
          <a:bodyPr/>
          <a:lstStyle/>
          <a:p>
            <a:r>
              <a:rPr lang="es-ES" dirty="0"/>
              <a:t>Enfermedades </a:t>
            </a:r>
            <a:r>
              <a:rPr lang="es-ES" dirty="0" smtClean="0"/>
              <a:t>transmitidas </a:t>
            </a:r>
            <a:r>
              <a:rPr lang="es-ES" dirty="0"/>
              <a:t>por vía </a:t>
            </a:r>
            <a:r>
              <a:rPr lang="es-ES" dirty="0" smtClean="0"/>
              <a:t>aérea: bacterias y virus</a:t>
            </a:r>
            <a:endParaRPr lang="es-ES" dirty="0"/>
          </a:p>
        </p:txBody>
      </p:sp>
      <p:sp>
        <p:nvSpPr>
          <p:cNvPr id="3" name="2 Subtítulo"/>
          <p:cNvSpPr>
            <a:spLocks noGrp="1"/>
          </p:cNvSpPr>
          <p:nvPr>
            <p:ph type="subTitle" idx="1"/>
          </p:nvPr>
        </p:nvSpPr>
        <p:spPr>
          <a:xfrm>
            <a:off x="1382003" y="4632916"/>
            <a:ext cx="6400800" cy="1752600"/>
          </a:xfrm>
        </p:spPr>
        <p:txBody>
          <a:bodyPr/>
          <a:lstStyle/>
          <a:p>
            <a:r>
              <a:rPr lang="es-ES" dirty="0" smtClean="0">
                <a:solidFill>
                  <a:schemeClr val="tx1"/>
                </a:solidFill>
              </a:rPr>
              <a:t>Michael Palomino, Lima</a:t>
            </a:r>
          </a:p>
          <a:p>
            <a:r>
              <a:rPr lang="es-ES" dirty="0" smtClean="0">
                <a:solidFill>
                  <a:schemeClr val="tx1"/>
                </a:solidFill>
              </a:rPr>
              <a:t>25-04-2017</a:t>
            </a:r>
          </a:p>
          <a:p>
            <a:r>
              <a:rPr lang="es-ES" dirty="0" smtClean="0">
                <a:solidFill>
                  <a:schemeClr val="tx1"/>
                </a:solidFill>
                <a:hlinkClick r:id="rId2"/>
              </a:rPr>
              <a:t>www.med-etc.com</a:t>
            </a:r>
            <a:r>
              <a:rPr lang="es-ES" dirty="0" smtClean="0">
                <a:solidFill>
                  <a:schemeClr val="tx1"/>
                </a:solidFill>
              </a:rPr>
              <a:t> -&gt; ESP</a:t>
            </a:r>
            <a:endParaRPr lang="es-ES" dirty="0">
              <a:solidFill>
                <a:schemeClr val="tx1"/>
              </a:solidFill>
            </a:endParaRPr>
          </a:p>
        </p:txBody>
      </p:sp>
      <p:sp>
        <p:nvSpPr>
          <p:cNvPr id="6" name="5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7" name="Picture 2" descr="C:\Users\Michael\AppData\Local\Microsoft\Windows\Temporary Internet Files\Content.IE5\QVABQ3RZ\9f7chb4q-14062681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2091446"/>
            <a:ext cx="1597316" cy="10174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0633" y="2091446"/>
            <a:ext cx="1583413" cy="1017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C:\Users\Michael\AppData\Local\Microsoft\Windows\Temporary Internet Files\Content.IE5\IHVUAX1F\Diphtheria_bull_neck.5325_lore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2403" y="2091446"/>
            <a:ext cx="806972" cy="10000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ichael\AppData\Local\Microsoft\Windows\Temporary Internet Files\Content.IE5\QVABQ3RZ\legionella_pneumophila_bacteria[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3928" y="2476511"/>
            <a:ext cx="1008112" cy="6130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1118" y="2108824"/>
            <a:ext cx="1310133" cy="98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descr="C:\Users\Michael\AppData\Local\Microsoft\Windows\Temporary Internet Files\Content.IE5\QVABQ3RZ\Rubella-3[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9752" y="3435705"/>
            <a:ext cx="1165780" cy="11293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Michael\AppData\Local\Microsoft\Windows\Temporary Internet Files\Content.IE5\IJ25TSTP\varicela[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3533189"/>
            <a:ext cx="1182939" cy="9899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Michael\AppData\Local\Microsoft\Windows\Temporary Internet Files\Content.IE5\QVABQ3RZ\measles1[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9912" y="3497763"/>
            <a:ext cx="936104" cy="10454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Michael\AppData\Local\Microsoft\Windows\Temporary Internet Files\Content.IE5\IHVUAX1F\Sintomas-de-la-Gripe[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4231" y="3782563"/>
            <a:ext cx="1170287" cy="760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Michael\AppData\Local\Microsoft\Windows\Temporary Internet Files\Content.IE5\QVABQ3RZ\Sodium_bicarbonate_CN[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36097" y="3801787"/>
            <a:ext cx="1044032" cy="7830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Michael\AppData\Local\Microsoft\Windows\Temporary Internet Files\Content.IE5\QVABQ3RZ\vinagre-de-sidra-de-manzana1[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272969" y="3704798"/>
            <a:ext cx="1152129" cy="860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853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51619"/>
            <a:ext cx="7859216" cy="706090"/>
          </a:xfrm>
        </p:spPr>
        <p:txBody>
          <a:bodyPr>
            <a:normAutofit fontScale="90000"/>
          </a:bodyPr>
          <a:lstStyle/>
          <a:p>
            <a:r>
              <a:rPr lang="es-ES" dirty="0" smtClean="0"/>
              <a:t>Tosferina (tos ferina, </a:t>
            </a:r>
            <a:r>
              <a:rPr lang="es-ES" dirty="0" err="1" smtClean="0"/>
              <a:t>pertussis</a:t>
            </a:r>
            <a:r>
              <a:rPr lang="es-ES" dirty="0" smtClean="0"/>
              <a:t>)</a:t>
            </a:r>
            <a:endParaRPr lang="es-ES" dirty="0"/>
          </a:p>
        </p:txBody>
      </p:sp>
      <p:sp>
        <p:nvSpPr>
          <p:cNvPr id="7" name="6 CuadroTexto"/>
          <p:cNvSpPr txBox="1"/>
          <p:nvPr/>
        </p:nvSpPr>
        <p:spPr>
          <a:xfrm>
            <a:off x="433708" y="849443"/>
            <a:ext cx="8424761" cy="523220"/>
          </a:xfrm>
          <a:prstGeom prst="rect">
            <a:avLst/>
          </a:prstGeom>
          <a:noFill/>
        </p:spPr>
        <p:txBody>
          <a:bodyPr wrap="square" rtlCol="0">
            <a:spAutoFit/>
          </a:bodyPr>
          <a:lstStyle/>
          <a:p>
            <a:r>
              <a:rPr lang="es-ES" sz="2800" dirty="0" smtClean="0">
                <a:latin typeface="Arial" panose="020B0604020202020204" pitchFamily="34" charset="0"/>
                <a:cs typeface="Arial" panose="020B0604020202020204" pitchFamily="34" charset="0"/>
              </a:rPr>
              <a:t>Toca a niños, juveniles y adultos. </a:t>
            </a:r>
          </a:p>
        </p:txBody>
      </p:sp>
      <p:sp>
        <p:nvSpPr>
          <p:cNvPr id="5" name="4 Marcador de contenido"/>
          <p:cNvSpPr>
            <a:spLocks noGrp="1"/>
          </p:cNvSpPr>
          <p:nvPr>
            <p:ph idx="1"/>
          </p:nvPr>
        </p:nvSpPr>
        <p:spPr>
          <a:xfrm>
            <a:off x="566486" y="1600200"/>
            <a:ext cx="8120314" cy="3196952"/>
          </a:xfrm>
        </p:spPr>
        <p:txBody>
          <a:bodyPr>
            <a:normAutofit fontScale="77500" lnSpcReduction="20000"/>
          </a:bodyPr>
          <a:lstStyle/>
          <a:p>
            <a:pPr marL="0" indent="0" algn="just">
              <a:buNone/>
            </a:pPr>
            <a:r>
              <a:rPr lang="es-ES" dirty="0" smtClean="0"/>
              <a:t>La bacteria </a:t>
            </a:r>
            <a:r>
              <a:rPr lang="es-ES" dirty="0" err="1" smtClean="0"/>
              <a:t>Bordetella</a:t>
            </a:r>
            <a:r>
              <a:rPr lang="es-ES" dirty="0" smtClean="0"/>
              <a:t> </a:t>
            </a:r>
            <a:r>
              <a:rPr lang="es-ES" dirty="0" err="1" smtClean="0"/>
              <a:t>pertussis</a:t>
            </a:r>
            <a:r>
              <a:rPr lang="es-ES" dirty="0" smtClean="0"/>
              <a:t> provoca fases de tos fuerte. Con bebés puede provocar la muerte por paro respiratorio. La bacteria produce proteínas diversas que provocan toxinas y los síntomas. 40% de las infecciones son sin efectos, otros 40% salen como bronquitis. También ovejas se enferman. La bacteria está en gotitas en el aire, infectan de 80 a 100% de las personas a las cuales les toca. Síntomas laterales de niños es fiebre y ojos dañados. Adultos tienen como síntomas laterales </a:t>
            </a:r>
            <a:r>
              <a:rPr lang="es-ES" dirty="0" err="1" smtClean="0"/>
              <a:t>vomitos</a:t>
            </a:r>
            <a:r>
              <a:rPr lang="es-ES" dirty="0" smtClean="0"/>
              <a:t>, falta de apetito, </a:t>
            </a:r>
            <a:r>
              <a:rPr lang="es-ES" dirty="0" err="1" smtClean="0"/>
              <a:t>insomnia</a:t>
            </a:r>
            <a:r>
              <a:rPr lang="es-ES" dirty="0" smtClean="0"/>
              <a:t>. Muchas veces no se dan cuenta que es tos ferina </a:t>
            </a:r>
            <a:r>
              <a:rPr lang="es-ES" smtClean="0"/>
              <a:t>y contagian todos </a:t>
            </a:r>
            <a:r>
              <a:rPr lang="es-ES" dirty="0" smtClean="0"/>
              <a:t>(!). </a:t>
            </a:r>
          </a:p>
        </p:txBody>
      </p:sp>
      <p:pic>
        <p:nvPicPr>
          <p:cNvPr id="15363" name="Picture 3" descr="C:\Users\Michael\AppData\Local\Microsoft\Windows\Temporary Internet Files\Content.IE5\IHVUAX1F\pertussisfac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20688"/>
            <a:ext cx="1262133" cy="980728"/>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620688"/>
            <a:ext cx="1310133" cy="98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566486" y="4725144"/>
            <a:ext cx="8314756" cy="1231106"/>
          </a:xfrm>
          <a:prstGeom prst="rect">
            <a:avLst/>
          </a:prstGeom>
          <a:noFill/>
        </p:spPr>
        <p:txBody>
          <a:bodyPr wrap="square" rtlCol="0">
            <a:spAutoFit/>
          </a:bodyPr>
          <a:lstStyle/>
          <a:p>
            <a:r>
              <a:rPr lang="es-ES" sz="2800" b="1" dirty="0" smtClean="0"/>
              <a:t>Vacuna existe y tiene efecto. </a:t>
            </a:r>
            <a:br>
              <a:rPr lang="es-ES" sz="2800" b="1" dirty="0" smtClean="0"/>
            </a:br>
            <a:endParaRPr lang="es-ES" sz="2800" b="1" dirty="0" smtClean="0"/>
          </a:p>
          <a:p>
            <a:endParaRPr lang="es-ES" dirty="0"/>
          </a:p>
        </p:txBody>
      </p:sp>
      <p:sp>
        <p:nvSpPr>
          <p:cNvPr id="9" name="8 CuadroTexto"/>
          <p:cNvSpPr txBox="1"/>
          <p:nvPr/>
        </p:nvSpPr>
        <p:spPr>
          <a:xfrm>
            <a:off x="566486" y="5157192"/>
            <a:ext cx="8109970" cy="1477328"/>
          </a:xfrm>
          <a:prstGeom prst="rect">
            <a:avLst/>
          </a:prstGeom>
          <a:noFill/>
        </p:spPr>
        <p:txBody>
          <a:bodyPr wrap="square" rtlCol="0">
            <a:spAutoFit/>
          </a:bodyPr>
          <a:lstStyle/>
          <a:p>
            <a:pPr algn="just"/>
            <a:r>
              <a:rPr lang="es-ES" sz="2400" dirty="0" smtClean="0"/>
              <a:t>Alemania de Este tenía antes de 1989 la obligación de vacuna contra </a:t>
            </a:r>
            <a:r>
              <a:rPr lang="es-ES" sz="2400" dirty="0" err="1" smtClean="0"/>
              <a:t>pertussis</a:t>
            </a:r>
            <a:r>
              <a:rPr lang="es-ES" sz="2400" dirty="0" smtClean="0"/>
              <a:t> y casi no tenía tos ferina. Países sin vacuna contra </a:t>
            </a:r>
            <a:r>
              <a:rPr lang="es-ES" sz="2400" dirty="0" err="1" smtClean="0"/>
              <a:t>pertussis</a:t>
            </a:r>
            <a:r>
              <a:rPr lang="es-ES" sz="2400" dirty="0" smtClean="0"/>
              <a:t> tienen altas cuotas de tos ferina.</a:t>
            </a:r>
          </a:p>
          <a:p>
            <a:endParaRPr lang="es-ES" dirty="0"/>
          </a:p>
        </p:txBody>
      </p:sp>
      <p:sp>
        <p:nvSpPr>
          <p:cNvPr id="11" name="10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97705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74638"/>
            <a:ext cx="7859216" cy="1143000"/>
          </a:xfrm>
        </p:spPr>
        <p:txBody>
          <a:bodyPr>
            <a:normAutofit fontScale="90000"/>
          </a:bodyPr>
          <a:lstStyle/>
          <a:p>
            <a:r>
              <a:rPr lang="es-ES" dirty="0" smtClean="0"/>
              <a:t>Enfermedades </a:t>
            </a:r>
            <a:r>
              <a:rPr lang="es-ES" b="1" dirty="0" smtClean="0"/>
              <a:t>víricas</a:t>
            </a:r>
            <a:r>
              <a:rPr lang="es-ES" dirty="0" smtClean="0"/>
              <a:t> transmitidas por vía aérea</a:t>
            </a:r>
            <a:endParaRPr lang="es-ES" dirty="0"/>
          </a:p>
        </p:txBody>
      </p:sp>
      <p:sp>
        <p:nvSpPr>
          <p:cNvPr id="3" name="2 Marcador de contenido"/>
          <p:cNvSpPr>
            <a:spLocks noGrp="1"/>
          </p:cNvSpPr>
          <p:nvPr>
            <p:ph idx="1"/>
          </p:nvPr>
        </p:nvSpPr>
        <p:spPr>
          <a:xfrm>
            <a:off x="827584" y="1628800"/>
            <a:ext cx="7920880" cy="4857403"/>
          </a:xfrm>
        </p:spPr>
        <p:txBody>
          <a:bodyPr>
            <a:normAutofit lnSpcReduction="10000"/>
          </a:bodyPr>
          <a:lstStyle/>
          <a:p>
            <a:pPr marL="0" indent="0">
              <a:buNone/>
            </a:pPr>
            <a:r>
              <a:rPr lang="es-ES" sz="2600" dirty="0"/>
              <a:t>De: Enfermedades contagiosas: Transmisión por vía aérea: </a:t>
            </a:r>
            <a:r>
              <a:rPr lang="es-ES" sz="2600" dirty="0">
                <a:hlinkClick r:id="rId2"/>
              </a:rPr>
              <a:t>http://enfermedadestrans.blogspot</a:t>
            </a:r>
            <a:r>
              <a:rPr lang="es-ES" sz="2600" dirty="0" smtClean="0">
                <a:hlinkClick r:id="rId2"/>
              </a:rPr>
              <a:t>. pe/p/transimison-por-via-aerea.html</a:t>
            </a:r>
            <a:r>
              <a:rPr lang="es-ES" sz="2600" dirty="0" smtClean="0"/>
              <a:t> </a:t>
            </a:r>
            <a:r>
              <a:rPr lang="es-ES" sz="2600" dirty="0"/>
              <a:t>- Wikipedia y más artículos.</a:t>
            </a:r>
          </a:p>
          <a:p>
            <a:pPr marL="0" indent="0">
              <a:buNone/>
            </a:pPr>
            <a:r>
              <a:rPr lang="es-ES" dirty="0" smtClean="0"/>
              <a:t>Tenemos: </a:t>
            </a:r>
          </a:p>
          <a:p>
            <a:r>
              <a:rPr lang="es-ES" b="1" dirty="0" smtClean="0"/>
              <a:t>Varicela</a:t>
            </a:r>
            <a:r>
              <a:rPr lang="es-ES" dirty="0" smtClean="0"/>
              <a:t> (virus Varicela-Zoster)</a:t>
            </a:r>
            <a:endParaRPr lang="es-ES" dirty="0" smtClean="0">
              <a:effectLst/>
            </a:endParaRPr>
          </a:p>
          <a:p>
            <a:r>
              <a:rPr lang="es-ES" b="1" dirty="0" smtClean="0"/>
              <a:t>Rubéola</a:t>
            </a:r>
            <a:endParaRPr lang="es-ES" b="1" dirty="0" smtClean="0">
              <a:effectLst/>
            </a:endParaRPr>
          </a:p>
          <a:p>
            <a:r>
              <a:rPr lang="es-ES" b="1" dirty="0" smtClean="0"/>
              <a:t>Sarampión</a:t>
            </a:r>
            <a:endParaRPr lang="es-ES" b="1" dirty="0" smtClean="0">
              <a:effectLst/>
            </a:endParaRPr>
          </a:p>
          <a:p>
            <a:r>
              <a:rPr lang="es-ES" b="1" dirty="0" smtClean="0"/>
              <a:t>Gripe</a:t>
            </a:r>
            <a:endParaRPr lang="es-ES" b="1" dirty="0" smtClean="0">
              <a:effectLst/>
            </a:endParaRPr>
          </a:p>
          <a:p>
            <a:r>
              <a:rPr lang="es-ES" b="1" dirty="0" smtClean="0"/>
              <a:t>Resfriado</a:t>
            </a:r>
            <a:r>
              <a:rPr lang="es-ES" dirty="0" smtClean="0"/>
              <a:t> común</a:t>
            </a:r>
            <a:endParaRPr lang="es-ES" dirty="0" smtClean="0">
              <a:effectLst/>
            </a:endParaRPr>
          </a:p>
          <a:p>
            <a:pPr marL="0" indent="0">
              <a:buNone/>
            </a:pPr>
            <a:endParaRPr lang="es-ES" dirty="0" smtClean="0">
              <a:effectLst/>
            </a:endParaRPr>
          </a:p>
        </p:txBody>
      </p:sp>
      <p:sp>
        <p:nvSpPr>
          <p:cNvPr id="5" name="4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684802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74638"/>
            <a:ext cx="7859216" cy="1143000"/>
          </a:xfrm>
        </p:spPr>
        <p:txBody>
          <a:bodyPr>
            <a:normAutofit/>
          </a:bodyPr>
          <a:lstStyle/>
          <a:p>
            <a:r>
              <a:rPr lang="es-ES" b="1" dirty="0"/>
              <a:t>Varicela</a:t>
            </a:r>
            <a:r>
              <a:rPr lang="es-ES" dirty="0"/>
              <a:t> (virus Varicela-Zoster)</a:t>
            </a:r>
          </a:p>
        </p:txBody>
      </p:sp>
      <p:sp>
        <p:nvSpPr>
          <p:cNvPr id="3" name="2 Marcador de contenido"/>
          <p:cNvSpPr>
            <a:spLocks noGrp="1"/>
          </p:cNvSpPr>
          <p:nvPr>
            <p:ph idx="1"/>
          </p:nvPr>
        </p:nvSpPr>
        <p:spPr>
          <a:xfrm>
            <a:off x="834772" y="1412776"/>
            <a:ext cx="7920880" cy="4857403"/>
          </a:xfrm>
        </p:spPr>
        <p:txBody>
          <a:bodyPr>
            <a:normAutofit/>
          </a:bodyPr>
          <a:lstStyle/>
          <a:p>
            <a:pPr marL="0" indent="0" algn="just">
              <a:buNone/>
            </a:pPr>
            <a:r>
              <a:rPr lang="es-ES" dirty="0" smtClean="0">
                <a:effectLst/>
              </a:rPr>
              <a:t>Es una enfermedad de los niños con manchas con poca densidad. </a:t>
            </a:r>
            <a:r>
              <a:rPr lang="es-ES" dirty="0"/>
              <a:t>El virus sólo se transmite de persona a persona, ya por contacto directo con las lesiones cutáneas o al expulsarse mediante tos o estornudos.</a:t>
            </a:r>
            <a:r>
              <a:rPr lang="es-ES" dirty="0" smtClean="0">
                <a:effectLst/>
              </a:rPr>
              <a:t> </a:t>
            </a:r>
          </a:p>
        </p:txBody>
      </p:sp>
      <p:sp>
        <p:nvSpPr>
          <p:cNvPr id="5" name="4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3074" name="Picture 2" descr="C:\Users\Michael\AppData\Local\Microsoft\Windows\Temporary Internet Files\Content.IE5\IJ25TSTP\varicel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4077072"/>
            <a:ext cx="2462648"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2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74638"/>
            <a:ext cx="7859216" cy="1143000"/>
          </a:xfrm>
        </p:spPr>
        <p:txBody>
          <a:bodyPr>
            <a:normAutofit/>
          </a:bodyPr>
          <a:lstStyle/>
          <a:p>
            <a:r>
              <a:rPr lang="es-ES" b="1" dirty="0" smtClean="0"/>
              <a:t>Rubéola</a:t>
            </a:r>
            <a:r>
              <a:rPr lang="es-ES" dirty="0" smtClean="0"/>
              <a:t> (virus: rubeola)</a:t>
            </a:r>
            <a:endParaRPr lang="es-ES" dirty="0"/>
          </a:p>
        </p:txBody>
      </p:sp>
      <p:sp>
        <p:nvSpPr>
          <p:cNvPr id="3" name="2 Marcador de contenido"/>
          <p:cNvSpPr>
            <a:spLocks noGrp="1"/>
          </p:cNvSpPr>
          <p:nvPr>
            <p:ph idx="1"/>
          </p:nvPr>
        </p:nvSpPr>
        <p:spPr>
          <a:xfrm>
            <a:off x="827584" y="1344116"/>
            <a:ext cx="7920880" cy="4857403"/>
          </a:xfrm>
        </p:spPr>
        <p:txBody>
          <a:bodyPr>
            <a:normAutofit/>
          </a:bodyPr>
          <a:lstStyle/>
          <a:p>
            <a:pPr marL="0" indent="0">
              <a:buNone/>
            </a:pPr>
            <a:r>
              <a:rPr lang="es-ES" dirty="0" smtClean="0">
                <a:effectLst/>
              </a:rPr>
              <a:t>Es una enfermedad de los niños y de los adultos con manchas de alta densidad. </a:t>
            </a:r>
            <a:r>
              <a:rPr lang="es-ES" dirty="0"/>
              <a:t>Se transmite entre personas a través de estornudos, tos o el contacto con superficies contaminadas (pañuelos, vasos o manos)</a:t>
            </a:r>
            <a:endParaRPr lang="es-ES" dirty="0" smtClean="0">
              <a:effectLst/>
            </a:endParaRPr>
          </a:p>
        </p:txBody>
      </p:sp>
      <p:sp>
        <p:nvSpPr>
          <p:cNvPr id="5" name="4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4098" name="Picture 2" descr="C:\Users\Michael\AppData\Local\Microsoft\Windows\Temporary Internet Files\Content.IE5\QVABQ3RZ\measl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916035"/>
            <a:ext cx="2579926" cy="217977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ichael\AppData\Local\Microsoft\Windows\Temporary Internet Files\Content.IE5\QVABQ3RZ\Rubella-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611" y="3942822"/>
            <a:ext cx="2331559" cy="2258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732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74638"/>
            <a:ext cx="7859216" cy="778098"/>
          </a:xfrm>
        </p:spPr>
        <p:txBody>
          <a:bodyPr>
            <a:normAutofit/>
          </a:bodyPr>
          <a:lstStyle/>
          <a:p>
            <a:r>
              <a:rPr lang="es-ES" b="1" dirty="0" smtClean="0"/>
              <a:t>Sarampión</a:t>
            </a:r>
            <a:endParaRPr lang="es-ES" dirty="0"/>
          </a:p>
        </p:txBody>
      </p:sp>
      <p:sp>
        <p:nvSpPr>
          <p:cNvPr id="3" name="2 Marcador de contenido"/>
          <p:cNvSpPr>
            <a:spLocks noGrp="1"/>
          </p:cNvSpPr>
          <p:nvPr>
            <p:ph idx="1"/>
          </p:nvPr>
        </p:nvSpPr>
        <p:spPr>
          <a:xfrm>
            <a:off x="850540" y="1036302"/>
            <a:ext cx="7920880" cy="4857403"/>
          </a:xfrm>
        </p:spPr>
        <p:txBody>
          <a:bodyPr>
            <a:normAutofit/>
          </a:bodyPr>
          <a:lstStyle/>
          <a:p>
            <a:pPr marL="0" indent="0" algn="just">
              <a:buNone/>
            </a:pPr>
            <a:r>
              <a:rPr lang="es-ES" dirty="0" smtClean="0">
                <a:effectLst/>
              </a:rPr>
              <a:t>Es otra enfermedad de los niños con manchas.</a:t>
            </a:r>
            <a:r>
              <a:rPr lang="es-ES" dirty="0"/>
              <a:t> Se caracteriza por típicas manchas </a:t>
            </a:r>
            <a:r>
              <a:rPr lang="es-ES" dirty="0" smtClean="0"/>
              <a:t>rojas de alta densidad. Además hay fiebre y debilidad, en raras veces también una inflamación de los pulmones y del cerebro.</a:t>
            </a:r>
            <a:endParaRPr lang="es-ES" dirty="0" smtClean="0">
              <a:effectLst/>
            </a:endParaRPr>
          </a:p>
        </p:txBody>
      </p:sp>
      <p:sp>
        <p:nvSpPr>
          <p:cNvPr id="5" name="4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5122" name="Picture 2" descr="C:\Users\Michael\AppData\Local\Microsoft\Windows\Temporary Internet Files\Content.IE5\QVABQ3RZ\measles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284984"/>
            <a:ext cx="2350168" cy="262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69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74638"/>
            <a:ext cx="7859216" cy="778098"/>
          </a:xfrm>
        </p:spPr>
        <p:txBody>
          <a:bodyPr>
            <a:normAutofit/>
          </a:bodyPr>
          <a:lstStyle/>
          <a:p>
            <a:r>
              <a:rPr lang="es-ES" b="1" dirty="0" smtClean="0"/>
              <a:t>Gripe</a:t>
            </a:r>
            <a:endParaRPr lang="es-ES" dirty="0"/>
          </a:p>
        </p:txBody>
      </p:sp>
      <p:sp>
        <p:nvSpPr>
          <p:cNvPr id="3" name="2 Marcador de contenido"/>
          <p:cNvSpPr>
            <a:spLocks noGrp="1"/>
          </p:cNvSpPr>
          <p:nvPr>
            <p:ph idx="1"/>
          </p:nvPr>
        </p:nvSpPr>
        <p:spPr>
          <a:xfrm>
            <a:off x="802432" y="1186010"/>
            <a:ext cx="7920880" cy="5339334"/>
          </a:xfrm>
        </p:spPr>
        <p:txBody>
          <a:bodyPr>
            <a:normAutofit fontScale="85000" lnSpcReduction="10000"/>
          </a:bodyPr>
          <a:lstStyle/>
          <a:p>
            <a:pPr marL="0" indent="0" algn="just">
              <a:buNone/>
            </a:pPr>
            <a:r>
              <a:rPr lang="es-ES" dirty="0" smtClean="0"/>
              <a:t>Gripe es una lástima con la inflamación del aparato respiratorio, fiebre, dolores musculares y nauseas. </a:t>
            </a:r>
          </a:p>
          <a:p>
            <a:pPr marL="0" indent="0" algn="just">
              <a:buNone/>
            </a:pPr>
            <a:r>
              <a:rPr lang="es-ES" dirty="0" smtClean="0">
                <a:effectLst/>
              </a:rPr>
              <a:t>El virus de gripe puede instalarse en sistemas inmunológicas flojas con un valor pH bajo de pH6, así </a:t>
            </a:r>
            <a:r>
              <a:rPr lang="es-ES" dirty="0" smtClean="0"/>
              <a:t>por comida mala, estrés, arquitectura m</a:t>
            </a:r>
            <a:r>
              <a:rPr lang="es-ES" dirty="0" smtClean="0">
                <a:effectLst/>
              </a:rPr>
              <a:t>ala con huecos y sin vidrios, viajes largas en un viento frío permanente  etc.</a:t>
            </a:r>
            <a:endParaRPr lang="es-ES" dirty="0"/>
          </a:p>
          <a:p>
            <a:pPr marL="0" indent="0" algn="just">
              <a:buNone/>
            </a:pPr>
            <a:r>
              <a:rPr lang="es-ES" dirty="0" smtClean="0"/>
              <a:t>La infección viene por gotas </a:t>
            </a:r>
            <a:r>
              <a:rPr lang="es-ES" dirty="0"/>
              <a:t>en aerosol que contienen el virus, viene por secreción nasal, bronquial o saliva, viene por tos, estornudos o sólo al hablar; en raros casos también por pájaros infectados. </a:t>
            </a:r>
            <a:r>
              <a:rPr lang="es-ES" dirty="0" smtClean="0"/>
              <a:t>También hay la transmisión </a:t>
            </a:r>
            <a:r>
              <a:rPr lang="es-ES" dirty="0"/>
              <a:t>por la sangre </a:t>
            </a:r>
            <a:r>
              <a:rPr lang="es-ES" dirty="0" smtClean="0"/>
              <a:t>o por objetos contaminados. </a:t>
            </a:r>
            <a:endParaRPr lang="es-ES" dirty="0">
              <a:effectLst/>
            </a:endParaRPr>
          </a:p>
        </p:txBody>
      </p:sp>
      <p:sp>
        <p:nvSpPr>
          <p:cNvPr id="5" name="4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6146" name="Picture 2" descr="C:\Users\Michael\AppData\Local\Microsoft\Windows\Temporary Internet Files\Content.IE5\IHVUAX1F\Sintomas-de-la-Grip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88640"/>
            <a:ext cx="1681336" cy="1092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009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74638"/>
            <a:ext cx="7859216" cy="778098"/>
          </a:xfrm>
        </p:spPr>
        <p:txBody>
          <a:bodyPr>
            <a:normAutofit/>
          </a:bodyPr>
          <a:lstStyle/>
          <a:p>
            <a:r>
              <a:rPr lang="es-ES" b="1" dirty="0" smtClean="0"/>
              <a:t>Gripe 02</a:t>
            </a:r>
            <a:endParaRPr lang="es-ES" dirty="0"/>
          </a:p>
        </p:txBody>
      </p:sp>
      <p:sp>
        <p:nvSpPr>
          <p:cNvPr id="5" name="4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6146" name="Picture 2" descr="C:\Users\Michael\AppData\Local\Microsoft\Windows\Temporary Internet Files\Content.IE5\IHVUAX1F\Sintomas-de-la-Grip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88640"/>
            <a:ext cx="1681336" cy="1092868"/>
          </a:xfrm>
          <a:prstGeom prst="rect">
            <a:avLst/>
          </a:prstGeom>
          <a:noFill/>
          <a:extLst>
            <a:ext uri="{909E8E84-426E-40DD-AFC4-6F175D3DCCD1}">
              <a14:hiddenFill xmlns:a14="http://schemas.microsoft.com/office/drawing/2010/main">
                <a:solidFill>
                  <a:srgbClr val="FFFFFF"/>
                </a:solidFill>
              </a14:hiddenFill>
            </a:ext>
          </a:extLst>
        </p:spPr>
      </p:pic>
      <p:sp>
        <p:nvSpPr>
          <p:cNvPr id="6" name="5 Marcador de contenido"/>
          <p:cNvSpPr txBox="1">
            <a:spLocks noGrp="1"/>
          </p:cNvSpPr>
          <p:nvPr>
            <p:ph idx="1"/>
          </p:nvPr>
        </p:nvSpPr>
        <p:spPr>
          <a:xfrm>
            <a:off x="801688" y="1185863"/>
            <a:ext cx="7921625" cy="4302716"/>
          </a:xfrm>
          <a:prstGeom prst="rect">
            <a:avLst/>
          </a:prstGeom>
          <a:noFill/>
        </p:spPr>
        <p:txBody>
          <a:bodyPr wrap="square" rtlCol="0">
            <a:spAutoFit/>
          </a:bodyPr>
          <a:lstStyle/>
          <a:p>
            <a:pPr marL="0" indent="0" algn="just">
              <a:buNone/>
            </a:pPr>
            <a:r>
              <a:rPr lang="es-ES" sz="2800" dirty="0" smtClean="0">
                <a:latin typeface="Arial" panose="020B0604020202020204" pitchFamily="34" charset="0"/>
                <a:cs typeface="Arial" panose="020B0604020202020204" pitchFamily="34" charset="0"/>
              </a:rPr>
              <a:t>Gripe es fácil para curar (!): </a:t>
            </a:r>
          </a:p>
          <a:p>
            <a:pPr marL="0" indent="0" algn="just">
              <a:buNone/>
            </a:pPr>
            <a:r>
              <a:rPr lang="es-ES" sz="2800" dirty="0" smtClean="0">
                <a:latin typeface="Arial" panose="020B0604020202020204" pitchFamily="34" charset="0"/>
                <a:cs typeface="Arial" panose="020B0604020202020204" pitchFamily="34" charset="0"/>
              </a:rPr>
              <a:t>-- con </a:t>
            </a:r>
            <a:r>
              <a:rPr lang="es-ES" sz="2800" dirty="0">
                <a:latin typeface="Arial" panose="020B0604020202020204" pitchFamily="34" charset="0"/>
                <a:cs typeface="Arial" panose="020B0604020202020204" pitchFamily="34" charset="0"/>
              </a:rPr>
              <a:t>bicarbonato de sodio con algarrobina en </a:t>
            </a:r>
            <a:r>
              <a:rPr lang="es-ES" sz="2800" dirty="0" smtClean="0">
                <a:latin typeface="Arial" panose="020B0604020202020204" pitchFamily="34" charset="0"/>
                <a:cs typeface="Arial" panose="020B0604020202020204" pitchFamily="34" charset="0"/>
              </a:rPr>
              <a:t>1 vaso de agua </a:t>
            </a:r>
            <a:r>
              <a:rPr lang="es-ES" sz="2800" dirty="0">
                <a:latin typeface="Arial" panose="020B0604020202020204" pitchFamily="34" charset="0"/>
                <a:cs typeface="Arial" panose="020B0604020202020204" pitchFamily="34" charset="0"/>
              </a:rPr>
              <a:t>en </a:t>
            </a:r>
            <a:r>
              <a:rPr lang="es-ES" sz="2800" dirty="0" smtClean="0">
                <a:latin typeface="Arial" panose="020B0604020202020204" pitchFamily="34" charset="0"/>
                <a:cs typeface="Arial" panose="020B0604020202020204" pitchFamily="34" charset="0"/>
              </a:rPr>
              <a:t>ayunas y dos horas después de la última comida </a:t>
            </a:r>
            <a:r>
              <a:rPr lang="es-ES" sz="2800" dirty="0">
                <a:latin typeface="Arial" panose="020B0604020202020204" pitchFamily="34" charset="0"/>
                <a:cs typeface="Arial" panose="020B0604020202020204" pitchFamily="34" charset="0"/>
              </a:rPr>
              <a:t>– </a:t>
            </a:r>
            <a:r>
              <a:rPr lang="es-ES" sz="2800" dirty="0" smtClean="0">
                <a:latin typeface="Arial" panose="020B0604020202020204" pitchFamily="34" charset="0"/>
                <a:cs typeface="Arial" panose="020B0604020202020204" pitchFamily="34" charset="0"/>
              </a:rPr>
              <a:t>y </a:t>
            </a:r>
            <a:r>
              <a:rPr lang="es-ES" sz="2800" dirty="0">
                <a:latin typeface="Arial" panose="020B0604020202020204" pitchFamily="34" charset="0"/>
                <a:cs typeface="Arial" panose="020B0604020202020204" pitchFamily="34" charset="0"/>
              </a:rPr>
              <a:t>cuando no hay problemas  </a:t>
            </a:r>
            <a:r>
              <a:rPr lang="es-ES" sz="2800" dirty="0" err="1">
                <a:latin typeface="Arial" panose="020B0604020202020204" pitchFamily="34" charset="0"/>
                <a:cs typeface="Arial" panose="020B0604020202020204" pitchFamily="34" charset="0"/>
              </a:rPr>
              <a:t>desp</a:t>
            </a:r>
            <a:r>
              <a:rPr lang="es-ES" sz="2800" dirty="0">
                <a:latin typeface="Arial" panose="020B0604020202020204" pitchFamily="34" charset="0"/>
                <a:cs typeface="Arial" panose="020B0604020202020204" pitchFamily="34" charset="0"/>
              </a:rPr>
              <a:t>. de 3 </a:t>
            </a:r>
            <a:r>
              <a:rPr lang="es-ES" sz="2800" dirty="0" smtClean="0">
                <a:latin typeface="Arial" panose="020B0604020202020204" pitchFamily="34" charset="0"/>
                <a:cs typeface="Arial" panose="020B0604020202020204" pitchFamily="34" charset="0"/>
              </a:rPr>
              <a:t>días se puede hacer eso:</a:t>
            </a:r>
          </a:p>
          <a:p>
            <a:pPr marL="0" indent="0" algn="just">
              <a:buNone/>
            </a:pPr>
            <a:r>
              <a:rPr lang="es-ES" sz="2800" dirty="0" smtClean="0">
                <a:latin typeface="Arial" panose="020B0604020202020204" pitchFamily="34" charset="0"/>
                <a:cs typeface="Arial" panose="020B0604020202020204" pitchFamily="34" charset="0"/>
              </a:rPr>
              <a:t>-- también es posible la mezcla con bicarbonato de sodio con </a:t>
            </a:r>
            <a:r>
              <a:rPr lang="es-ES" sz="2800" dirty="0">
                <a:latin typeface="Arial" panose="020B0604020202020204" pitchFamily="34" charset="0"/>
                <a:cs typeface="Arial" panose="020B0604020202020204" pitchFamily="34" charset="0"/>
              </a:rPr>
              <a:t>vinagre de manzana </a:t>
            </a:r>
            <a:r>
              <a:rPr lang="es-ES" sz="2800" dirty="0" smtClean="0">
                <a:latin typeface="Arial" panose="020B0604020202020204" pitchFamily="34" charset="0"/>
                <a:cs typeface="Arial" panose="020B0604020202020204" pitchFamily="34" charset="0"/>
              </a:rPr>
              <a:t>y cura muy rápido en 1 día.</a:t>
            </a:r>
            <a:endParaRPr lang="es-ES" sz="2800" dirty="0">
              <a:latin typeface="Arial" panose="020B0604020202020204" pitchFamily="34" charset="0"/>
              <a:cs typeface="Arial" panose="020B0604020202020204" pitchFamily="34" charset="0"/>
            </a:endParaRPr>
          </a:p>
          <a:p>
            <a:endParaRPr lang="es-ES" dirty="0"/>
          </a:p>
        </p:txBody>
      </p:sp>
      <p:pic>
        <p:nvPicPr>
          <p:cNvPr id="7170" name="Picture 2" descr="C:\Users\Michael\AppData\Local\Microsoft\Windows\Temporary Internet Files\Content.IE5\QVABQ3RZ\Sodium_bicarbonate_C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1" y="5013176"/>
            <a:ext cx="1595669" cy="119675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ichael\AppData\Local\Microsoft\Windows\Temporary Internet Files\Content.IE5\QVABQ3RZ\vinagre-de-sidra-de-manzana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4661272"/>
            <a:ext cx="2074093" cy="154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382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6632"/>
            <a:ext cx="7859216" cy="720080"/>
          </a:xfrm>
        </p:spPr>
        <p:txBody>
          <a:bodyPr>
            <a:normAutofit fontScale="90000"/>
          </a:bodyPr>
          <a:lstStyle/>
          <a:p>
            <a:r>
              <a:rPr lang="es-ES" b="1" dirty="0" smtClean="0"/>
              <a:t>Resfriado</a:t>
            </a:r>
            <a:endParaRPr lang="es-ES" dirty="0"/>
          </a:p>
        </p:txBody>
      </p:sp>
      <p:sp>
        <p:nvSpPr>
          <p:cNvPr id="5" name="4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5 Marcador de contenido"/>
          <p:cNvSpPr txBox="1">
            <a:spLocks noGrp="1"/>
          </p:cNvSpPr>
          <p:nvPr>
            <p:ph idx="1"/>
          </p:nvPr>
        </p:nvSpPr>
        <p:spPr>
          <a:xfrm>
            <a:off x="827584" y="882815"/>
            <a:ext cx="7921625" cy="4918269"/>
          </a:xfrm>
          <a:prstGeom prst="rect">
            <a:avLst/>
          </a:prstGeom>
          <a:noFill/>
        </p:spPr>
        <p:txBody>
          <a:bodyPr wrap="square" rtlCol="0">
            <a:spAutoFit/>
          </a:bodyPr>
          <a:lstStyle/>
          <a:p>
            <a:pPr marL="0" indent="0" algn="just">
              <a:buNone/>
            </a:pPr>
            <a:r>
              <a:rPr lang="es-ES" sz="2800" dirty="0" smtClean="0"/>
              <a:t>Cuando los sistemas inmunológicos son flojos con un valor de pH bajo pH6 así salen muchos resfriados. Factores son mala comida degenerada, estrés, mala ropa y por la arquitectura mala con huecos o sin vidrios en el clima frío, o durante viajes largas en el viento frío.</a:t>
            </a:r>
          </a:p>
          <a:p>
            <a:pPr marL="0" indent="0" algn="just">
              <a:buNone/>
            </a:pPr>
            <a:r>
              <a:rPr lang="es-ES" sz="2800" dirty="0" smtClean="0"/>
              <a:t>Se contagia a otras personas con gotitas infectadas – pero solo cuando tienen sistemas flojos. Se cura un resfriado con bicarbonato de sodio con algarrobina, cuando no hay problemas con vinagre de manzana en 1 día. </a:t>
            </a:r>
            <a:endParaRPr lang="es-ES" sz="2800" dirty="0"/>
          </a:p>
        </p:txBody>
      </p:sp>
      <p:pic>
        <p:nvPicPr>
          <p:cNvPr id="7170" name="Picture 2" descr="C:\Users\Michael\AppData\Local\Microsoft\Windows\Temporary Internet Files\Content.IE5\QVABQ3RZ\Sodium_bicarbonate_C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1" y="5328592"/>
            <a:ext cx="1595669" cy="1196752"/>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ichael\AppData\Local\Microsoft\Windows\Temporary Internet Files\Content.IE5\QVABQ3RZ\vinagre-de-sidra-de-manzana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5328592"/>
            <a:ext cx="1602793" cy="119675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Michael\AppData\Local\Microsoft\Windows\Temporary Internet Files\Content.IE5\IHVUAX1F\gripe-1-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61508"/>
            <a:ext cx="1232078" cy="88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364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6632"/>
            <a:ext cx="7859216" cy="720080"/>
          </a:xfrm>
        </p:spPr>
        <p:txBody>
          <a:bodyPr>
            <a:normAutofit fontScale="90000"/>
          </a:bodyPr>
          <a:lstStyle/>
          <a:p>
            <a:r>
              <a:rPr lang="es-ES" b="1" dirty="0" smtClean="0"/>
              <a:t>Fin</a:t>
            </a:r>
            <a:endParaRPr lang="es-ES" dirty="0"/>
          </a:p>
        </p:txBody>
      </p:sp>
      <p:sp>
        <p:nvSpPr>
          <p:cNvPr id="5" name="4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5 Marcador de contenido"/>
          <p:cNvSpPr txBox="1">
            <a:spLocks noGrp="1"/>
          </p:cNvSpPr>
          <p:nvPr>
            <p:ph idx="1"/>
          </p:nvPr>
        </p:nvSpPr>
        <p:spPr>
          <a:xfrm>
            <a:off x="827584" y="4509120"/>
            <a:ext cx="7921625" cy="2074414"/>
          </a:xfrm>
          <a:prstGeom prst="rect">
            <a:avLst/>
          </a:prstGeom>
          <a:noFill/>
        </p:spPr>
        <p:txBody>
          <a:bodyPr wrap="square" rtlCol="0">
            <a:spAutoFit/>
          </a:bodyPr>
          <a:lstStyle/>
          <a:p>
            <a:pPr marL="0" indent="0" algn="ctr">
              <a:buNone/>
            </a:pPr>
            <a:r>
              <a:rPr lang="es-ES" sz="2800" dirty="0" smtClean="0"/>
              <a:t>Michael Palomino, Lima</a:t>
            </a:r>
          </a:p>
          <a:p>
            <a:pPr marL="0" indent="0" algn="ctr">
              <a:buNone/>
            </a:pPr>
            <a:r>
              <a:rPr lang="es-ES" sz="2800" dirty="0" smtClean="0"/>
              <a:t>Medicina natural que cura de verdad</a:t>
            </a:r>
          </a:p>
          <a:p>
            <a:pPr marL="0" indent="0" algn="ctr">
              <a:buNone/>
            </a:pPr>
            <a:r>
              <a:rPr lang="es-ES" sz="2800" dirty="0" smtClean="0"/>
              <a:t>25 de abril 2017</a:t>
            </a:r>
          </a:p>
          <a:p>
            <a:pPr marL="0" indent="0" algn="ctr">
              <a:buNone/>
            </a:pPr>
            <a:r>
              <a:rPr lang="es-ES" sz="2800" dirty="0" smtClean="0">
                <a:hlinkClick r:id="rId2"/>
              </a:rPr>
              <a:t>www.med-etc.com</a:t>
            </a:r>
            <a:r>
              <a:rPr lang="es-ES" sz="2800" dirty="0" smtClean="0"/>
              <a:t> -&gt; ESP</a:t>
            </a:r>
            <a:endParaRPr lang="es-E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132856"/>
            <a:ext cx="13430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5" y="2276873"/>
            <a:ext cx="1755437" cy="1741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Michael\AppData\Local\Microsoft\Windows\Temporary Internet Files\Content.IE5\BIUSJRQR\5647194205_ca4953c428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9" y="1874435"/>
            <a:ext cx="1537916" cy="214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577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6632"/>
            <a:ext cx="7859216" cy="720080"/>
          </a:xfrm>
        </p:spPr>
        <p:txBody>
          <a:bodyPr>
            <a:normAutofit fontScale="90000"/>
          </a:bodyPr>
          <a:lstStyle/>
          <a:p>
            <a:r>
              <a:rPr lang="es-ES" b="1" dirty="0" smtClean="0"/>
              <a:t>Fuentes</a:t>
            </a:r>
            <a:endParaRPr lang="es-ES" dirty="0"/>
          </a:p>
        </p:txBody>
      </p:sp>
      <p:sp>
        <p:nvSpPr>
          <p:cNvPr id="5" name="4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5 Marcador de contenido"/>
          <p:cNvSpPr txBox="1">
            <a:spLocks noGrp="1"/>
          </p:cNvSpPr>
          <p:nvPr>
            <p:ph idx="1"/>
          </p:nvPr>
        </p:nvSpPr>
        <p:spPr>
          <a:xfrm>
            <a:off x="755576" y="1196752"/>
            <a:ext cx="7921625" cy="4315027"/>
          </a:xfrm>
          <a:prstGeom prst="rect">
            <a:avLst/>
          </a:prstGeom>
          <a:noFill/>
        </p:spPr>
        <p:txBody>
          <a:bodyPr wrap="square" rtlCol="0">
            <a:spAutoFit/>
          </a:bodyPr>
          <a:lstStyle/>
          <a:p>
            <a:pPr marL="0" indent="0" algn="just">
              <a:buNone/>
            </a:pPr>
            <a:r>
              <a:rPr lang="es-ES" sz="2800" dirty="0" smtClean="0"/>
              <a:t>Fuentes para el contenido fueron diversas páginas del Internet con Wikipedia etc. </a:t>
            </a:r>
          </a:p>
          <a:p>
            <a:pPr marL="0" indent="0" algn="just">
              <a:buNone/>
            </a:pPr>
            <a:endParaRPr lang="es-ES" sz="2800" dirty="0"/>
          </a:p>
          <a:p>
            <a:pPr marL="0" indent="0" algn="just">
              <a:buNone/>
            </a:pPr>
            <a:r>
              <a:rPr lang="es-ES" sz="2800" b="1" dirty="0" smtClean="0"/>
              <a:t>Fuentes de fotos</a:t>
            </a:r>
          </a:p>
          <a:p>
            <a:pPr marL="0" indent="0" algn="just">
              <a:buNone/>
            </a:pPr>
            <a:r>
              <a:rPr lang="es-ES" sz="2800" dirty="0" smtClean="0"/>
              <a:t>-- casa en montañas altas con ventanas pequeñas:  valle </a:t>
            </a:r>
            <a:r>
              <a:rPr lang="es-ES" sz="2800" dirty="0" err="1" smtClean="0"/>
              <a:t>Engadina</a:t>
            </a:r>
            <a:r>
              <a:rPr lang="es-ES" sz="2800" dirty="0" smtClean="0"/>
              <a:t> </a:t>
            </a:r>
            <a:r>
              <a:rPr lang="es-ES" sz="2800" dirty="0"/>
              <a:t>en Suiza</a:t>
            </a:r>
            <a:r>
              <a:rPr lang="es-ES" sz="2800" dirty="0" smtClean="0"/>
              <a:t>: </a:t>
            </a:r>
            <a:r>
              <a:rPr lang="es-ES" sz="2800" dirty="0" err="1" smtClean="0"/>
              <a:t>Manfred</a:t>
            </a:r>
            <a:r>
              <a:rPr lang="es-ES" sz="2800" dirty="0" smtClean="0"/>
              <a:t> </a:t>
            </a:r>
            <a:r>
              <a:rPr lang="es-ES" sz="2800" dirty="0" err="1" smtClean="0"/>
              <a:t>Möldner</a:t>
            </a:r>
            <a:r>
              <a:rPr lang="es-ES" sz="2800" dirty="0" smtClean="0"/>
              <a:t> en </a:t>
            </a:r>
            <a:r>
              <a:rPr lang="es-ES" sz="2800" smtClean="0"/>
              <a:t>la página:  </a:t>
            </a:r>
            <a:r>
              <a:rPr lang="es-ES" sz="2800" dirty="0">
                <a:hlinkClick r:id="rId2"/>
              </a:rPr>
              <a:t>http://</a:t>
            </a:r>
            <a:r>
              <a:rPr lang="es-ES" sz="2800" dirty="0" smtClean="0">
                <a:hlinkClick r:id="rId2"/>
              </a:rPr>
              <a:t>www.staedte-fotos.de/name/profil/fotograf_id/1699.html</a:t>
            </a:r>
            <a:endParaRPr lang="es-ES" sz="2800" dirty="0" smtClean="0"/>
          </a:p>
          <a:p>
            <a:pPr marL="0" indent="0" algn="just">
              <a:buNone/>
            </a:pPr>
            <a:endParaRPr lang="es-ES" sz="2800" dirty="0"/>
          </a:p>
        </p:txBody>
      </p:sp>
    </p:spTree>
    <p:extLst>
      <p:ext uri="{BB962C8B-B14F-4D97-AF65-F5344CB8AC3E}">
        <p14:creationId xmlns:p14="http://schemas.microsoft.com/office/powerpoint/2010/main" val="1546722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74638"/>
            <a:ext cx="7859216" cy="1143000"/>
          </a:xfrm>
        </p:spPr>
        <p:txBody>
          <a:bodyPr>
            <a:normAutofit fontScale="90000"/>
          </a:bodyPr>
          <a:lstStyle/>
          <a:p>
            <a:r>
              <a:rPr lang="es-ES" dirty="0" smtClean="0"/>
              <a:t>Enfermedades </a:t>
            </a:r>
            <a:r>
              <a:rPr lang="es-ES" b="1" dirty="0" smtClean="0"/>
              <a:t>bacterianas </a:t>
            </a:r>
            <a:r>
              <a:rPr lang="es-ES" dirty="0" smtClean="0"/>
              <a:t>transmitidas por vía aérea</a:t>
            </a:r>
            <a:endParaRPr lang="es-ES" dirty="0"/>
          </a:p>
        </p:txBody>
      </p:sp>
      <p:sp>
        <p:nvSpPr>
          <p:cNvPr id="3" name="2 Marcador de contenido"/>
          <p:cNvSpPr>
            <a:spLocks noGrp="1"/>
          </p:cNvSpPr>
          <p:nvPr>
            <p:ph idx="1"/>
          </p:nvPr>
        </p:nvSpPr>
        <p:spPr>
          <a:xfrm>
            <a:off x="827584" y="1459735"/>
            <a:ext cx="7920880" cy="5137617"/>
          </a:xfrm>
        </p:spPr>
        <p:txBody>
          <a:bodyPr>
            <a:normAutofit fontScale="77500" lnSpcReduction="20000"/>
          </a:bodyPr>
          <a:lstStyle/>
          <a:p>
            <a:pPr marL="0" indent="0" algn="just">
              <a:buNone/>
            </a:pPr>
            <a:r>
              <a:rPr lang="es-ES" sz="3100" dirty="0"/>
              <a:t>De</a:t>
            </a:r>
            <a:r>
              <a:rPr lang="es-ES" sz="3100" dirty="0" smtClean="0"/>
              <a:t>: Enfermedades contagiosas: Transmisión por vía aérea: </a:t>
            </a:r>
            <a:r>
              <a:rPr lang="es-ES" sz="3100" dirty="0">
                <a:hlinkClick r:id="rId2"/>
              </a:rPr>
              <a:t>http://</a:t>
            </a:r>
            <a:r>
              <a:rPr lang="es-ES" sz="3100" dirty="0" smtClean="0">
                <a:hlinkClick r:id="rId2"/>
              </a:rPr>
              <a:t>enfermedadestrans.blogspot.pe/p/transimison-por-via-aerea.html</a:t>
            </a:r>
            <a:r>
              <a:rPr lang="es-ES" sz="3100" dirty="0" smtClean="0"/>
              <a:t> - Wikipedia y más artículos.</a:t>
            </a:r>
          </a:p>
          <a:p>
            <a:pPr marL="0" indent="0" algn="just">
              <a:buNone/>
            </a:pPr>
            <a:r>
              <a:rPr lang="es-ES" dirty="0" smtClean="0"/>
              <a:t>Tenemos: </a:t>
            </a:r>
            <a:endParaRPr lang="es-ES" dirty="0"/>
          </a:p>
          <a:p>
            <a:pPr algn="just"/>
            <a:r>
              <a:rPr lang="es-ES" b="1" dirty="0" smtClean="0"/>
              <a:t>Tuberculosis</a:t>
            </a:r>
            <a:r>
              <a:rPr lang="es-ES" dirty="0" smtClean="0"/>
              <a:t> causada por </a:t>
            </a:r>
            <a:r>
              <a:rPr lang="es-ES" dirty="0" err="1" smtClean="0"/>
              <a:t>Mycobacterium</a:t>
            </a:r>
            <a:r>
              <a:rPr lang="es-ES" dirty="0" smtClean="0"/>
              <a:t> tuberculosis</a:t>
            </a:r>
            <a:endParaRPr lang="es-ES" dirty="0" smtClean="0">
              <a:effectLst/>
            </a:endParaRPr>
          </a:p>
          <a:p>
            <a:pPr algn="just"/>
            <a:r>
              <a:rPr lang="es-ES" b="1" dirty="0"/>
              <a:t>Faringitis</a:t>
            </a:r>
            <a:r>
              <a:rPr lang="es-ES" dirty="0"/>
              <a:t> causada por </a:t>
            </a:r>
            <a:r>
              <a:rPr lang="es-ES" dirty="0" err="1" smtClean="0"/>
              <a:t>Streptococcus</a:t>
            </a:r>
            <a:r>
              <a:rPr lang="es-ES" dirty="0" smtClean="0"/>
              <a:t> </a:t>
            </a:r>
            <a:r>
              <a:rPr lang="es-ES" dirty="0" err="1" smtClean="0"/>
              <a:t>pyogenes</a:t>
            </a:r>
            <a:endParaRPr lang="es-ES" dirty="0" smtClean="0">
              <a:effectLst/>
            </a:endParaRPr>
          </a:p>
          <a:p>
            <a:pPr algn="just"/>
            <a:r>
              <a:rPr lang="es-ES" b="1" dirty="0"/>
              <a:t>Neumonía</a:t>
            </a:r>
            <a:r>
              <a:rPr lang="es-ES" dirty="0"/>
              <a:t> causada por </a:t>
            </a:r>
            <a:r>
              <a:rPr lang="es-ES" dirty="0" err="1" smtClean="0"/>
              <a:t>Streptococcus</a:t>
            </a:r>
            <a:r>
              <a:rPr lang="es-ES" dirty="0" smtClean="0"/>
              <a:t> </a:t>
            </a:r>
            <a:r>
              <a:rPr lang="es-ES" dirty="0" err="1" smtClean="0"/>
              <a:t>pneumoniae</a:t>
            </a:r>
            <a:endParaRPr lang="es-ES" dirty="0" smtClean="0">
              <a:effectLst/>
            </a:endParaRPr>
          </a:p>
          <a:p>
            <a:pPr algn="just"/>
            <a:r>
              <a:rPr lang="es-ES" b="1" dirty="0"/>
              <a:t>Difteria</a:t>
            </a:r>
            <a:r>
              <a:rPr lang="es-ES" dirty="0"/>
              <a:t> </a:t>
            </a:r>
            <a:r>
              <a:rPr lang="es-ES" dirty="0" smtClean="0"/>
              <a:t>causada por </a:t>
            </a:r>
            <a:r>
              <a:rPr lang="es-ES" dirty="0" err="1" smtClean="0"/>
              <a:t>Corynebacterium</a:t>
            </a:r>
            <a:r>
              <a:rPr lang="es-ES" dirty="0" smtClean="0"/>
              <a:t> </a:t>
            </a:r>
            <a:r>
              <a:rPr lang="es-ES" dirty="0" err="1" smtClean="0"/>
              <a:t>diphteriae</a:t>
            </a:r>
            <a:endParaRPr lang="es-ES" dirty="0" smtClean="0">
              <a:effectLst/>
            </a:endParaRPr>
          </a:p>
          <a:p>
            <a:pPr algn="just"/>
            <a:r>
              <a:rPr lang="es-ES" b="1" dirty="0" err="1"/>
              <a:t>Legionelosis</a:t>
            </a:r>
            <a:r>
              <a:rPr lang="es-ES" dirty="0"/>
              <a:t> causada por </a:t>
            </a:r>
            <a:r>
              <a:rPr lang="es-ES" dirty="0" err="1" smtClean="0"/>
              <a:t>Legionella</a:t>
            </a:r>
            <a:r>
              <a:rPr lang="es-ES" dirty="0" smtClean="0"/>
              <a:t> </a:t>
            </a:r>
            <a:r>
              <a:rPr lang="es-ES" dirty="0" err="1" smtClean="0"/>
              <a:t>pneumophila</a:t>
            </a:r>
            <a:endParaRPr lang="es-ES" dirty="0" smtClean="0">
              <a:effectLst/>
            </a:endParaRPr>
          </a:p>
          <a:p>
            <a:r>
              <a:rPr lang="es-ES" b="1" dirty="0" smtClean="0"/>
              <a:t>Tosferina (</a:t>
            </a:r>
            <a:r>
              <a:rPr lang="es-ES" b="1" dirty="0" err="1" smtClean="0"/>
              <a:t>pertussis</a:t>
            </a:r>
            <a:r>
              <a:rPr lang="es-ES" b="1" dirty="0" smtClean="0"/>
              <a:t>) </a:t>
            </a:r>
            <a:r>
              <a:rPr lang="es-ES" dirty="0" smtClean="0"/>
              <a:t>causada </a:t>
            </a:r>
            <a:r>
              <a:rPr lang="es-ES" dirty="0"/>
              <a:t>por </a:t>
            </a:r>
            <a:r>
              <a:rPr lang="es-ES" dirty="0" err="1"/>
              <a:t>Bordetella</a:t>
            </a:r>
            <a:r>
              <a:rPr lang="es-ES" dirty="0"/>
              <a:t> </a:t>
            </a:r>
            <a:r>
              <a:rPr lang="es-ES" dirty="0" err="1"/>
              <a:t>pertusis</a:t>
            </a:r>
            <a:r>
              <a:rPr lang="es-ES" dirty="0" smtClean="0"/>
              <a:t>.</a:t>
            </a:r>
            <a:r>
              <a:rPr lang="es-ES" dirty="0"/>
              <a:t/>
            </a:r>
            <a:br>
              <a:rPr lang="es-ES" dirty="0"/>
            </a:br>
            <a:endParaRPr lang="es-ES" dirty="0" smtClean="0">
              <a:effectLst/>
            </a:endParaRPr>
          </a:p>
          <a:p>
            <a:pPr marL="0" indent="0" algn="just">
              <a:buNone/>
            </a:pPr>
            <a:r>
              <a:rPr lang="es-ES" b="1" dirty="0" smtClean="0"/>
              <a:t>Polvo volando tóxico con TB y difteria</a:t>
            </a:r>
          </a:p>
          <a:p>
            <a:pPr marL="0" indent="0" algn="just">
              <a:buNone/>
            </a:pPr>
            <a:r>
              <a:rPr lang="es-ES" dirty="0" smtClean="0"/>
              <a:t>Los </a:t>
            </a:r>
            <a:r>
              <a:rPr lang="es-ES" dirty="0"/>
              <a:t>patógenos de la </a:t>
            </a:r>
            <a:r>
              <a:rPr lang="es-ES" b="1" dirty="0"/>
              <a:t>tuberculosis</a:t>
            </a:r>
            <a:r>
              <a:rPr lang="es-ES" dirty="0"/>
              <a:t> y de la </a:t>
            </a:r>
            <a:r>
              <a:rPr lang="es-ES" b="1" dirty="0" smtClean="0"/>
              <a:t>difterias</a:t>
            </a:r>
            <a:r>
              <a:rPr lang="es-ES" dirty="0"/>
              <a:t> </a:t>
            </a:r>
            <a:r>
              <a:rPr lang="es-ES" dirty="0" smtClean="0"/>
              <a:t>son tan fuertes así pueden vehiculizarse </a:t>
            </a:r>
            <a:r>
              <a:rPr lang="es-ES" dirty="0"/>
              <a:t>por el polvo </a:t>
            </a:r>
            <a:r>
              <a:rPr lang="es-ES" dirty="0" smtClean="0"/>
              <a:t>en el aire.</a:t>
            </a:r>
            <a:endParaRPr lang="es-ES" dirty="0" smtClean="0">
              <a:effectLst/>
            </a:endParaRPr>
          </a:p>
          <a:p>
            <a:endParaRPr lang="es-ES" dirty="0" smtClean="0">
              <a:effectLst/>
            </a:endParaRPr>
          </a:p>
        </p:txBody>
      </p:sp>
      <p:sp>
        <p:nvSpPr>
          <p:cNvPr id="6" name="5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887731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74638"/>
            <a:ext cx="7859216" cy="706090"/>
          </a:xfrm>
        </p:spPr>
        <p:txBody>
          <a:bodyPr>
            <a:normAutofit fontScale="90000"/>
          </a:bodyPr>
          <a:lstStyle/>
          <a:p>
            <a:r>
              <a:rPr lang="es-ES" dirty="0" smtClean="0"/>
              <a:t>Tuberculosis</a:t>
            </a:r>
            <a:endParaRPr lang="es-ES" dirty="0"/>
          </a:p>
        </p:txBody>
      </p:sp>
      <p:sp>
        <p:nvSpPr>
          <p:cNvPr id="3" name="2 Marcador de contenido"/>
          <p:cNvSpPr>
            <a:spLocks noGrp="1"/>
          </p:cNvSpPr>
          <p:nvPr>
            <p:ph idx="1"/>
          </p:nvPr>
        </p:nvSpPr>
        <p:spPr>
          <a:xfrm>
            <a:off x="683568" y="980729"/>
            <a:ext cx="8064896" cy="1872207"/>
          </a:xfrm>
        </p:spPr>
        <p:txBody>
          <a:bodyPr>
            <a:normAutofit fontScale="92500"/>
          </a:bodyPr>
          <a:lstStyle/>
          <a:p>
            <a:pPr marL="0" indent="0">
              <a:buNone/>
            </a:pPr>
            <a:r>
              <a:rPr lang="es-ES" sz="2800" dirty="0" smtClean="0">
                <a:effectLst/>
              </a:rPr>
              <a:t>TB: El pulmón duele y se escupe sangre. TB es  transmitido por el aire, por comida, por instrumentos hospitalarios, por trasplantes, por contactos sexuales, por piel </a:t>
            </a:r>
            <a:r>
              <a:rPr lang="es-ES" sz="2800" dirty="0" err="1" smtClean="0">
                <a:effectLst/>
              </a:rPr>
              <a:t>defecta</a:t>
            </a:r>
            <a:r>
              <a:rPr lang="es-ES" sz="2800" dirty="0" smtClean="0">
                <a:effectLst/>
              </a:rPr>
              <a:t>, por el polvo. </a:t>
            </a:r>
            <a:r>
              <a:rPr lang="de-DE" sz="2800" dirty="0" smtClean="0">
                <a:latin typeface="Arial" panose="020B0604020202020204" pitchFamily="34" charset="0"/>
                <a:cs typeface="Arial" panose="020B0604020202020204" pitchFamily="34" charset="0"/>
              </a:rPr>
              <a:t>Preciondiciones para TB son</a:t>
            </a:r>
            <a:r>
              <a:rPr lang="es-ES" sz="2800" dirty="0"/>
              <a:t>:</a:t>
            </a:r>
            <a:endParaRPr lang="de-DE" sz="2800" dirty="0" smtClean="0">
              <a:latin typeface="Arial" panose="020B0604020202020204" pitchFamily="34" charset="0"/>
              <a:cs typeface="Arial" panose="020B0604020202020204" pitchFamily="34" charset="0"/>
            </a:endParaRPr>
          </a:p>
          <a:p>
            <a:pPr marL="0" indent="0">
              <a:buNone/>
            </a:pPr>
            <a:endParaRPr lang="es-ES" dirty="0" smtClean="0">
              <a:effectLst/>
            </a:endParaRPr>
          </a:p>
        </p:txBody>
      </p:sp>
      <p:sp>
        <p:nvSpPr>
          <p:cNvPr id="5" name="4 CuadroTexto"/>
          <p:cNvSpPr txBox="1"/>
          <p:nvPr/>
        </p:nvSpPr>
        <p:spPr>
          <a:xfrm>
            <a:off x="655503" y="2795182"/>
            <a:ext cx="8169874" cy="3046988"/>
          </a:xfrm>
          <a:prstGeom prst="rect">
            <a:avLst/>
          </a:prstGeom>
          <a:noFill/>
        </p:spPr>
        <p:txBody>
          <a:bodyPr wrap="square" rtlCol="0">
            <a:spAutoFit/>
          </a:bodyPr>
          <a:lstStyle/>
          <a:p>
            <a:r>
              <a:rPr lang="de-DE" sz="2400" dirty="0" smtClean="0">
                <a:latin typeface="Arial" panose="020B0604020202020204" pitchFamily="34" charset="0"/>
                <a:cs typeface="Arial" panose="020B0604020202020204" pitchFamily="34" charset="0"/>
              </a:rPr>
              <a:t>-- sistemas inmunológicos flojos por pobreza, falta </a:t>
            </a:r>
          </a:p>
          <a:p>
            <a:r>
              <a:rPr lang="de-DE" sz="2400" dirty="0" smtClean="0">
                <a:latin typeface="Arial" panose="020B0604020202020204" pitchFamily="34" charset="0"/>
                <a:cs typeface="Arial" panose="020B0604020202020204" pitchFamily="34" charset="0"/>
              </a:rPr>
              <a:t>de buena comida o SIDA etc.</a:t>
            </a:r>
          </a:p>
          <a:p>
            <a:r>
              <a:rPr lang="de-DE" sz="2400" dirty="0" smtClean="0">
                <a:latin typeface="Arial" panose="020B0604020202020204" pitchFamily="34" charset="0"/>
                <a:cs typeface="Arial" panose="020B0604020202020204" pitchFamily="34" charset="0"/>
              </a:rPr>
              <a:t>-- faltas de control en los sistemas de salud</a:t>
            </a:r>
          </a:p>
          <a:p>
            <a:r>
              <a:rPr lang="de-DE" sz="2400" dirty="0" smtClean="0">
                <a:latin typeface="Arial" panose="020B0604020202020204" pitchFamily="34" charset="0"/>
                <a:cs typeface="Arial" panose="020B0604020202020204" pitchFamily="34" charset="0"/>
              </a:rPr>
              <a:t>-- sistemas inmunológicos flojos por casas malas con muchos huecos o por vidrios que faltan en regiones con un clima frío o con un clima peligroso con vientos fríos o por una arquitectura no es adaptada al clima frío de las montañas con ventanas grandes con huecos sin fin.</a:t>
            </a:r>
            <a:endParaRPr lang="es-ES" sz="2400" dirty="0">
              <a:latin typeface="Arial" panose="020B0604020202020204" pitchFamily="34" charset="0"/>
              <a:cs typeface="Arial" panose="020B0604020202020204" pitchFamily="34" charset="0"/>
            </a:endParaRPr>
          </a:p>
        </p:txBody>
      </p:sp>
      <p:pic>
        <p:nvPicPr>
          <p:cNvPr id="9219" name="Picture 3" descr="C:\Users\Michael\AppData\Local\Microsoft\Windows\Temporary Internet Files\Content.IE5\IHVUAX1F\tuberculosisYu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8577" y="2564904"/>
            <a:ext cx="10668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0" name="9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374470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4807" y="116632"/>
            <a:ext cx="7859216" cy="706090"/>
          </a:xfrm>
        </p:spPr>
        <p:txBody>
          <a:bodyPr>
            <a:normAutofit fontScale="90000"/>
          </a:bodyPr>
          <a:lstStyle/>
          <a:p>
            <a:r>
              <a:rPr lang="es-ES" dirty="0" smtClean="0"/>
              <a:t>Tuberculosis 02</a:t>
            </a:r>
            <a:endParaRPr lang="es-ES" dirty="0"/>
          </a:p>
        </p:txBody>
      </p:sp>
      <p:sp>
        <p:nvSpPr>
          <p:cNvPr id="3" name="2 Marcador de contenido"/>
          <p:cNvSpPr>
            <a:spLocks noGrp="1"/>
          </p:cNvSpPr>
          <p:nvPr>
            <p:ph idx="1"/>
          </p:nvPr>
        </p:nvSpPr>
        <p:spPr>
          <a:xfrm>
            <a:off x="709772" y="764704"/>
            <a:ext cx="8064896" cy="1656184"/>
          </a:xfrm>
        </p:spPr>
        <p:txBody>
          <a:bodyPr>
            <a:normAutofit fontScale="85000" lnSpcReduction="10000"/>
          </a:bodyPr>
          <a:lstStyle/>
          <a:p>
            <a:pPr marL="0" indent="0" algn="just">
              <a:buNone/>
            </a:pPr>
            <a:r>
              <a:rPr lang="es-ES" dirty="0" smtClean="0">
                <a:effectLst/>
              </a:rPr>
              <a:t>En el mapa de Tuberculosis se ve claramente donde los gobiernos no saben NADA del sistema inmunológico NI de comidas o bebidas buenas para </a:t>
            </a:r>
            <a:r>
              <a:rPr lang="es-ES" dirty="0" smtClean="0"/>
              <a:t>el sistema </a:t>
            </a:r>
            <a:r>
              <a:rPr lang="es-ES" dirty="0" smtClean="0">
                <a:effectLst/>
              </a:rPr>
              <a:t>NI de la arquitectura con ventanas buenas: </a:t>
            </a:r>
          </a:p>
        </p:txBody>
      </p:sp>
      <p:pic>
        <p:nvPicPr>
          <p:cNvPr id="9218" name="Picture 2" descr="C:\Users\Michael\AppData\Local\Microsoft\Windows\Temporary Internet Files\Content.IE5\QVABQ3RZ\9f7chb4q-140626818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2204864"/>
            <a:ext cx="5229766" cy="3331241"/>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712864" y="5541744"/>
            <a:ext cx="8143103" cy="1200329"/>
          </a:xfrm>
          <a:prstGeom prst="rect">
            <a:avLst/>
          </a:prstGeom>
          <a:noFill/>
        </p:spPr>
        <p:txBody>
          <a:bodyPr wrap="square" rtlCol="0">
            <a:spAutoFit/>
          </a:bodyPr>
          <a:lstStyle/>
          <a:p>
            <a:r>
              <a:rPr lang="es-ES" sz="2400" dirty="0" smtClean="0"/>
              <a:t>Curación: con bicarbonato de sodio con algarrobina en agua en ayunas – o cuando no hay problemas  </a:t>
            </a:r>
            <a:r>
              <a:rPr lang="es-ES" sz="2400" dirty="0" err="1" smtClean="0"/>
              <a:t>desp</a:t>
            </a:r>
            <a:r>
              <a:rPr lang="es-ES" sz="2400" dirty="0" smtClean="0"/>
              <a:t>. de 3 días </a:t>
            </a:r>
            <a:r>
              <a:rPr lang="es-ES" sz="2400" dirty="0" err="1" smtClean="0"/>
              <a:t>tb</a:t>
            </a:r>
            <a:r>
              <a:rPr lang="es-ES" sz="2400" dirty="0" smtClean="0"/>
              <a:t>. con vinagre de manzana muy rápido.</a:t>
            </a:r>
            <a:endParaRPr lang="es-ES"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944" y="3685211"/>
            <a:ext cx="1944216" cy="1850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23243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4807" y="116632"/>
            <a:ext cx="7859216" cy="706090"/>
          </a:xfrm>
        </p:spPr>
        <p:txBody>
          <a:bodyPr>
            <a:normAutofit fontScale="90000"/>
          </a:bodyPr>
          <a:lstStyle/>
          <a:p>
            <a:r>
              <a:rPr lang="es-ES" dirty="0" smtClean="0"/>
              <a:t>Tuberculosis 03</a:t>
            </a:r>
            <a:endParaRPr lang="es-ES" dirty="0"/>
          </a:p>
        </p:txBody>
      </p:sp>
      <p:sp>
        <p:nvSpPr>
          <p:cNvPr id="3" name="2 Marcador de contenido"/>
          <p:cNvSpPr>
            <a:spLocks noGrp="1"/>
          </p:cNvSpPr>
          <p:nvPr>
            <p:ph idx="1"/>
          </p:nvPr>
        </p:nvSpPr>
        <p:spPr>
          <a:xfrm>
            <a:off x="709772" y="764704"/>
            <a:ext cx="8064896" cy="1656184"/>
          </a:xfrm>
        </p:spPr>
        <p:txBody>
          <a:bodyPr>
            <a:normAutofit/>
          </a:bodyPr>
          <a:lstStyle/>
          <a:p>
            <a:pPr marL="0" indent="0" algn="just">
              <a:buNone/>
            </a:pPr>
            <a:r>
              <a:rPr lang="es-ES" dirty="0" smtClean="0">
                <a:effectLst/>
              </a:rPr>
              <a:t>Las faltas de arquitectura son así: </a:t>
            </a:r>
          </a:p>
          <a:p>
            <a:pPr marL="0" indent="0" algn="just">
              <a:buNone/>
            </a:pPr>
            <a:r>
              <a:rPr lang="es-ES" dirty="0" smtClean="0"/>
              <a:t>Faltan vidrios – o es arquitectura no adaptada:</a:t>
            </a:r>
            <a:endParaRPr lang="es-ES" dirty="0" smtClean="0">
              <a:effectLst/>
            </a:endParaRPr>
          </a:p>
        </p:txBody>
      </p:sp>
      <p:sp>
        <p:nvSpPr>
          <p:cNvPr id="6" name="5 CuadroTexto"/>
          <p:cNvSpPr txBox="1"/>
          <p:nvPr/>
        </p:nvSpPr>
        <p:spPr>
          <a:xfrm>
            <a:off x="712864" y="5541744"/>
            <a:ext cx="8143103" cy="1200329"/>
          </a:xfrm>
          <a:prstGeom prst="rect">
            <a:avLst/>
          </a:prstGeom>
          <a:noFill/>
        </p:spPr>
        <p:txBody>
          <a:bodyPr wrap="square" rtlCol="0">
            <a:spAutoFit/>
          </a:bodyPr>
          <a:lstStyle/>
          <a:p>
            <a:r>
              <a:rPr lang="es-ES" sz="2400" dirty="0" smtClean="0"/>
              <a:t>Curación de TB: con bicarbonato de sodio con algarrobina en agua en ayunas – o cuando no hay problemas  </a:t>
            </a:r>
            <a:r>
              <a:rPr lang="es-ES" sz="2400" dirty="0" err="1" smtClean="0"/>
              <a:t>desp</a:t>
            </a:r>
            <a:r>
              <a:rPr lang="es-ES" sz="2400" dirty="0" smtClean="0"/>
              <a:t>. de 3 días </a:t>
            </a:r>
            <a:r>
              <a:rPr lang="es-ES" sz="2400" dirty="0" err="1" smtClean="0"/>
              <a:t>tb</a:t>
            </a:r>
            <a:r>
              <a:rPr lang="es-ES" sz="2400" dirty="0" smtClean="0"/>
              <a:t>. con vinagre de manzana muy rápido.</a:t>
            </a:r>
            <a:endParaRPr lang="es-ES" sz="2400" dirty="0"/>
          </a:p>
        </p:txBody>
      </p:sp>
      <p:sp>
        <p:nvSpPr>
          <p:cNvPr id="13" name="12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475" y="1844824"/>
            <a:ext cx="2801561"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727788" y="3645024"/>
            <a:ext cx="7876660" cy="954107"/>
          </a:xfrm>
          <a:prstGeom prst="rect">
            <a:avLst/>
          </a:prstGeom>
          <a:noFill/>
        </p:spPr>
        <p:txBody>
          <a:bodyPr wrap="square" rtlCol="0">
            <a:spAutoFit/>
          </a:bodyPr>
          <a:lstStyle/>
          <a:p>
            <a:r>
              <a:rPr lang="es-ES" sz="2800" dirty="0" smtClean="0">
                <a:latin typeface="Arial" panose="020B0604020202020204" pitchFamily="34" charset="0"/>
                <a:cs typeface="Arial" panose="020B0604020202020204" pitchFamily="34" charset="0"/>
              </a:rPr>
              <a:t>Porque en un clima frío las ventanas deben ser pequeñas y dobles: </a:t>
            </a:r>
            <a:endParaRPr lang="es-ES" sz="28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6861" y="4171987"/>
            <a:ext cx="2197587" cy="145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2085" y="1935413"/>
            <a:ext cx="2304256"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4128301"/>
            <a:ext cx="20002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93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274638"/>
            <a:ext cx="7859216" cy="706090"/>
          </a:xfrm>
        </p:spPr>
        <p:txBody>
          <a:bodyPr>
            <a:normAutofit fontScale="90000"/>
          </a:bodyPr>
          <a:lstStyle/>
          <a:p>
            <a:r>
              <a:rPr lang="es-ES" dirty="0" smtClean="0"/>
              <a:t>Faringitis</a:t>
            </a:r>
            <a:endParaRPr lang="es-ES" dirty="0"/>
          </a:p>
        </p:txBody>
      </p:sp>
      <p:sp>
        <p:nvSpPr>
          <p:cNvPr id="3" name="2 Marcador de contenido"/>
          <p:cNvSpPr>
            <a:spLocks noGrp="1"/>
          </p:cNvSpPr>
          <p:nvPr>
            <p:ph idx="1"/>
          </p:nvPr>
        </p:nvSpPr>
        <p:spPr>
          <a:xfrm>
            <a:off x="683568" y="980729"/>
            <a:ext cx="8064896" cy="1872207"/>
          </a:xfrm>
        </p:spPr>
        <p:txBody>
          <a:bodyPr>
            <a:normAutofit/>
          </a:bodyPr>
          <a:lstStyle/>
          <a:p>
            <a:pPr marL="0" indent="0">
              <a:buNone/>
            </a:pPr>
            <a:r>
              <a:rPr lang="es-ES" dirty="0" smtClean="0">
                <a:effectLst/>
              </a:rPr>
              <a:t>Faringitis bacteriana es una inflamación del faringe grave con fiebre de 38,5 grados y duele bastante. La faringitis es provocada por: </a:t>
            </a:r>
          </a:p>
        </p:txBody>
      </p:sp>
      <p:sp>
        <p:nvSpPr>
          <p:cNvPr id="5" name="4 CuadroTexto"/>
          <p:cNvSpPr txBox="1"/>
          <p:nvPr/>
        </p:nvSpPr>
        <p:spPr>
          <a:xfrm>
            <a:off x="683568" y="2780928"/>
            <a:ext cx="5904656" cy="2308324"/>
          </a:xfrm>
          <a:prstGeom prst="rect">
            <a:avLst/>
          </a:prstGeom>
          <a:noFill/>
        </p:spPr>
        <p:txBody>
          <a:bodyPr wrap="square" rtlCol="0">
            <a:spAutoFit/>
          </a:bodyPr>
          <a:lstStyle/>
          <a:p>
            <a:pPr algn="just"/>
            <a:r>
              <a:rPr lang="de-DE" sz="2400" dirty="0" smtClean="0">
                <a:latin typeface="Arial" panose="020B0604020202020204" pitchFamily="34" charset="0"/>
                <a:cs typeface="Arial" panose="020B0604020202020204" pitchFamily="34" charset="0"/>
              </a:rPr>
              <a:t>-- sistemas flojos por pobreza, falta de buena comida o SIDA etc.</a:t>
            </a:r>
          </a:p>
          <a:p>
            <a:pPr algn="just"/>
            <a:r>
              <a:rPr lang="de-DE" sz="2400" dirty="0" smtClean="0">
                <a:latin typeface="Arial" panose="020B0604020202020204" pitchFamily="34" charset="0"/>
                <a:cs typeface="Arial" panose="020B0604020202020204" pitchFamily="34" charset="0"/>
              </a:rPr>
              <a:t>-- sistemas flojos por casas malas con huecos y corre siempre aire, o vidrios faltan en regiones con un clima frío en un clima peligroso con vientos fríos.</a:t>
            </a:r>
          </a:p>
        </p:txBody>
      </p:sp>
      <p:pic>
        <p:nvPicPr>
          <p:cNvPr id="10242" name="Picture 2" descr="C:\Users\Michael\AppData\Local\Microsoft\Windows\Temporary Internet Files\Content.IE5\QVABQ3RZ\Faringoamigdalitis_roj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780928"/>
            <a:ext cx="2139702" cy="285293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863321" y="5380672"/>
            <a:ext cx="7704856" cy="1477328"/>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Curación: con Bicarbonato de sodio con algarrobina </a:t>
            </a:r>
            <a:r>
              <a:rPr lang="de-DE" sz="2400" dirty="0" smtClean="0">
                <a:latin typeface="Arial" panose="020B0604020202020204" pitchFamily="34" charset="0"/>
                <a:cs typeface="Arial" panose="020B0604020202020204" pitchFamily="34" charset="0"/>
              </a:rPr>
              <a:t>en agua en ayunas – </a:t>
            </a:r>
            <a:r>
              <a:rPr lang="de-DE" sz="2400" dirty="0">
                <a:latin typeface="Arial" panose="020B0604020202020204" pitchFamily="34" charset="0"/>
                <a:cs typeface="Arial" panose="020B0604020202020204" pitchFamily="34" charset="0"/>
              </a:rPr>
              <a:t>o </a:t>
            </a:r>
            <a:r>
              <a:rPr lang="de-DE" sz="2400" dirty="0" smtClean="0">
                <a:latin typeface="Arial" panose="020B0604020202020204" pitchFamily="34" charset="0"/>
                <a:cs typeface="Arial" panose="020B0604020202020204" pitchFamily="34" charset="0"/>
              </a:rPr>
              <a:t>cuando no hay problemas desp. de 3 días: bic.sod. con </a:t>
            </a:r>
            <a:r>
              <a:rPr lang="de-DE" sz="2400" dirty="0">
                <a:latin typeface="Arial" panose="020B0604020202020204" pitchFamily="34" charset="0"/>
                <a:cs typeface="Arial" panose="020B0604020202020204" pitchFamily="34" charset="0"/>
              </a:rPr>
              <a:t>vinagre de </a:t>
            </a:r>
            <a:r>
              <a:rPr lang="de-DE" sz="2400" dirty="0" smtClean="0">
                <a:latin typeface="Arial" panose="020B0604020202020204" pitchFamily="34" charset="0"/>
                <a:cs typeface="Arial" panose="020B0604020202020204" pitchFamily="34" charset="0"/>
              </a:rPr>
              <a:t>manzana rápido.</a:t>
            </a:r>
            <a:endParaRPr lang="es-ES" sz="2400" dirty="0">
              <a:latin typeface="Arial" panose="020B0604020202020204" pitchFamily="34" charset="0"/>
              <a:cs typeface="Arial" panose="020B0604020202020204" pitchFamily="34" charset="0"/>
            </a:endParaRPr>
          </a:p>
          <a:p>
            <a:endParaRPr lang="es-ES" dirty="0"/>
          </a:p>
        </p:txBody>
      </p:sp>
      <p:sp>
        <p:nvSpPr>
          <p:cNvPr id="9" name="8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89590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51619"/>
            <a:ext cx="7859216" cy="706090"/>
          </a:xfrm>
        </p:spPr>
        <p:txBody>
          <a:bodyPr>
            <a:normAutofit fontScale="90000"/>
          </a:bodyPr>
          <a:lstStyle/>
          <a:p>
            <a:r>
              <a:rPr lang="es-ES" dirty="0" smtClean="0"/>
              <a:t>Neumonía </a:t>
            </a:r>
            <a:endParaRPr lang="es-ES" dirty="0"/>
          </a:p>
        </p:txBody>
      </p:sp>
      <p:sp>
        <p:nvSpPr>
          <p:cNvPr id="3" name="2 Marcador de contenido"/>
          <p:cNvSpPr>
            <a:spLocks noGrp="1"/>
          </p:cNvSpPr>
          <p:nvPr>
            <p:ph idx="1"/>
          </p:nvPr>
        </p:nvSpPr>
        <p:spPr>
          <a:xfrm>
            <a:off x="683568" y="764704"/>
            <a:ext cx="8064896" cy="2088231"/>
          </a:xfrm>
        </p:spPr>
        <p:txBody>
          <a:bodyPr>
            <a:normAutofit fontScale="85000" lnSpcReduction="10000"/>
          </a:bodyPr>
          <a:lstStyle/>
          <a:p>
            <a:pPr marL="0" indent="0" algn="just">
              <a:buNone/>
            </a:pPr>
            <a:r>
              <a:rPr lang="es-ES" dirty="0" smtClean="0">
                <a:effectLst/>
              </a:rPr>
              <a:t>Neumonía (infección e inflamación del pulmón por bacterias, virus u hongos etc.) Puede incluir la pleura. Síntomas: tos, dolores pulmonares, respiración limitada, frecuencia alta de respiración, escupir pus, fiebre alto, escalofríos, pulso más alto, derrame pleural. Causas son:</a:t>
            </a:r>
          </a:p>
        </p:txBody>
      </p:sp>
      <p:sp>
        <p:nvSpPr>
          <p:cNvPr id="5" name="4 CuadroTexto"/>
          <p:cNvSpPr txBox="1"/>
          <p:nvPr/>
        </p:nvSpPr>
        <p:spPr>
          <a:xfrm>
            <a:off x="683568" y="2708920"/>
            <a:ext cx="4654401" cy="3785652"/>
          </a:xfrm>
          <a:prstGeom prst="rect">
            <a:avLst/>
          </a:prstGeom>
          <a:noFill/>
        </p:spPr>
        <p:txBody>
          <a:bodyPr wrap="square" rtlCol="0">
            <a:spAutoFit/>
          </a:bodyPr>
          <a:lstStyle/>
          <a:p>
            <a:pPr algn="just"/>
            <a:r>
              <a:rPr lang="de-DE" sz="2400" dirty="0" smtClean="0">
                <a:latin typeface="Arial" panose="020B0604020202020204" pitchFamily="34" charset="0"/>
                <a:cs typeface="Arial" panose="020B0604020202020204" pitchFamily="34" charset="0"/>
              </a:rPr>
              <a:t>-- sistemas flojos (pobreza, mala comida o enfermedades graves: SIDA, diabetes, cáncer, alergias, embolia)</a:t>
            </a:r>
          </a:p>
          <a:p>
            <a:pPr algn="just"/>
            <a:r>
              <a:rPr lang="de-DE" sz="2400" dirty="0" smtClean="0">
                <a:latin typeface="Arial" panose="020B0604020202020204" pitchFamily="34" charset="0"/>
                <a:cs typeface="Arial" panose="020B0604020202020204" pitchFamily="34" charset="0"/>
              </a:rPr>
              <a:t>-- sistemas flojos (casas malas con huecos, vidrios faltan en regiones con un clima frío o en un clima con vientos fríos</a:t>
            </a:r>
          </a:p>
          <a:p>
            <a:pPr algn="just"/>
            <a:r>
              <a:rPr lang="de-DE" sz="2400" dirty="0" smtClean="0">
                <a:latin typeface="Arial" panose="020B0604020202020204" pitchFamily="34" charset="0"/>
                <a:cs typeface="Arial" panose="020B0604020202020204" pitchFamily="34" charset="0"/>
              </a:rPr>
              <a:t>-- fumar, alcoholismo, niños, viejitos.</a:t>
            </a:r>
            <a:endParaRPr lang="de-DE" sz="2400" dirty="0">
              <a:latin typeface="Arial" panose="020B0604020202020204" pitchFamily="34" charset="0"/>
              <a:cs typeface="Arial" panose="020B0604020202020204" pitchFamily="34" charset="0"/>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969" y="2996952"/>
            <a:ext cx="3806031"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Michael\AppData\Local\Microsoft\Windows\Temporary Internet Files\Content.IE5\BIUSJRQR\Neumonia_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9133" y="5175773"/>
            <a:ext cx="1883701" cy="1412776"/>
          </a:xfrm>
          <a:prstGeom prst="rect">
            <a:avLst/>
          </a:prstGeom>
          <a:noFill/>
          <a:extLst>
            <a:ext uri="{909E8E84-426E-40DD-AFC4-6F175D3DCCD1}">
              <a14:hiddenFill xmlns:a14="http://schemas.microsoft.com/office/drawing/2010/main">
                <a:solidFill>
                  <a:srgbClr val="FFFFFF"/>
                </a:solidFill>
              </a14:hiddenFill>
            </a:ext>
          </a:extLst>
        </p:spPr>
      </p:pic>
      <p:sp>
        <p:nvSpPr>
          <p:cNvPr id="10" name="9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861648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51619"/>
            <a:ext cx="7859216" cy="706090"/>
          </a:xfrm>
        </p:spPr>
        <p:txBody>
          <a:bodyPr>
            <a:normAutofit fontScale="90000"/>
          </a:bodyPr>
          <a:lstStyle/>
          <a:p>
            <a:r>
              <a:rPr lang="es-ES" dirty="0" smtClean="0"/>
              <a:t>Difteria</a:t>
            </a:r>
            <a:endParaRPr lang="es-ES" dirty="0"/>
          </a:p>
        </p:txBody>
      </p:sp>
      <p:pic>
        <p:nvPicPr>
          <p:cNvPr id="12291" name="Picture 3" descr="C:\Users\Michael\AppData\Local\Microsoft\Windows\Temporary Internet Files\Content.IE5\IHVUAX1F\Diphtheria_bull_neck.5325_lor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1268760"/>
            <a:ext cx="806972" cy="100007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Michael\AppData\Local\Microsoft\Windows\Temporary Internet Files\Content.IE5\QVABQ3RZ\faringe-diftc3a9rica[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81086" y="1255524"/>
            <a:ext cx="1352824" cy="1013312"/>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Michael\AppData\Local\Microsoft\Windows\Temporary Internet Files\Content.IE5\BIUSJRQR\350px-Diphteri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086" y="2583612"/>
            <a:ext cx="2655839" cy="1229274"/>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C:\Users\Michael\AppData\Local\Microsoft\Windows\Temporary Internet Files\Content.IE5\QVABQ3RZ\difteria%20mapa%20mundial%20gra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3453" y="3812886"/>
            <a:ext cx="2880320" cy="1103966"/>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83568" y="616670"/>
            <a:ext cx="5688632" cy="5632311"/>
          </a:xfrm>
          <a:prstGeom prst="rect">
            <a:avLst/>
          </a:prstGeom>
          <a:noFill/>
        </p:spPr>
        <p:txBody>
          <a:bodyPr wrap="square" rtlCol="0">
            <a:spAutoFit/>
          </a:bodyPr>
          <a:lstStyle/>
          <a:p>
            <a:pPr algn="just"/>
            <a:r>
              <a:rPr lang="es-ES" sz="2400" dirty="0" smtClean="0">
                <a:latin typeface="Arial" panose="020B0604020202020204" pitchFamily="34" charset="0"/>
                <a:cs typeface="Arial" panose="020B0604020202020204" pitchFamily="34" charset="0"/>
              </a:rPr>
              <a:t>Es una infección de las vías respiratorias superiores (garganta) sobre todo con niños. La transmisión es por aire, por piel dañada, por la tos, por dar besos o por objetos contaminados. </a:t>
            </a:r>
          </a:p>
          <a:p>
            <a:pPr algn="just"/>
            <a:r>
              <a:rPr lang="es-ES" sz="2400" dirty="0" smtClean="0">
                <a:latin typeface="Arial" panose="020B0604020202020204" pitchFamily="34" charset="0"/>
                <a:cs typeface="Arial" panose="020B0604020202020204" pitchFamily="34" charset="0"/>
              </a:rPr>
              <a:t>Los gérmenes pueden entrar a la sangre e infectar así órganos como el corazón, hígado o riñones provocando complicaciones muy peligrosas. </a:t>
            </a:r>
          </a:p>
          <a:p>
            <a:pPr algn="just"/>
            <a:r>
              <a:rPr lang="es-ES" sz="2400" dirty="0" smtClean="0">
                <a:latin typeface="Arial" panose="020B0604020202020204" pitchFamily="34" charset="0"/>
                <a:cs typeface="Arial" panose="020B0604020202020204" pitchFamily="34" charset="0"/>
              </a:rPr>
              <a:t>Los gérmenes segregan una toxina fuerte "</a:t>
            </a:r>
            <a:r>
              <a:rPr lang="es-ES" sz="2400" dirty="0" err="1" smtClean="0">
                <a:latin typeface="Arial" panose="020B0604020202020204" pitchFamily="34" charset="0"/>
                <a:cs typeface="Arial" panose="020B0604020202020204" pitchFamily="34" charset="0"/>
              </a:rPr>
              <a:t>difterietoxina</a:t>
            </a:r>
            <a:r>
              <a:rPr lang="es-ES" sz="2400" dirty="0" smtClean="0">
                <a:latin typeface="Arial" panose="020B0604020202020204" pitchFamily="34" charset="0"/>
                <a:cs typeface="Arial" panose="020B0604020202020204" pitchFamily="34" charset="0"/>
              </a:rPr>
              <a:t>" que puede provocar complicaciones fuertes con efectos secundarios en la vida adulta. </a:t>
            </a:r>
            <a:r>
              <a:rPr lang="es-ES" sz="2400" b="1" dirty="0" smtClean="0">
                <a:latin typeface="Arial" panose="020B0604020202020204" pitchFamily="34" charset="0"/>
                <a:cs typeface="Arial" panose="020B0604020202020204" pitchFamily="34" charset="0"/>
              </a:rPr>
              <a:t>Vacuna existe y tiene efecto. </a:t>
            </a:r>
          </a:p>
          <a:p>
            <a:pPr algn="just"/>
            <a:endParaRPr lang="es-ES" sz="2400" dirty="0">
              <a:latin typeface="Arial" panose="020B0604020202020204" pitchFamily="34" charset="0"/>
              <a:cs typeface="Arial" panose="020B0604020202020204" pitchFamily="34" charset="0"/>
            </a:endParaRPr>
          </a:p>
        </p:txBody>
      </p:sp>
      <p:sp>
        <p:nvSpPr>
          <p:cNvPr id="10" name="9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007148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51619"/>
            <a:ext cx="7859216" cy="706090"/>
          </a:xfrm>
        </p:spPr>
        <p:txBody>
          <a:bodyPr>
            <a:normAutofit fontScale="90000"/>
          </a:bodyPr>
          <a:lstStyle/>
          <a:p>
            <a:pPr algn="l"/>
            <a:r>
              <a:rPr lang="es-ES" dirty="0" err="1" smtClean="0"/>
              <a:t>Legionelosis</a:t>
            </a:r>
            <a:endParaRPr lang="es-ES" dirty="0"/>
          </a:p>
        </p:txBody>
      </p:sp>
      <p:sp>
        <p:nvSpPr>
          <p:cNvPr id="3" name="2 Marcador de contenido"/>
          <p:cNvSpPr>
            <a:spLocks noGrp="1"/>
          </p:cNvSpPr>
          <p:nvPr>
            <p:ph idx="1"/>
          </p:nvPr>
        </p:nvSpPr>
        <p:spPr>
          <a:xfrm>
            <a:off x="566486" y="1946448"/>
            <a:ext cx="8253986" cy="4650904"/>
          </a:xfrm>
        </p:spPr>
        <p:txBody>
          <a:bodyPr>
            <a:normAutofit fontScale="77500" lnSpcReduction="20000"/>
          </a:bodyPr>
          <a:lstStyle/>
          <a:p>
            <a:pPr marL="0" indent="0" algn="just">
              <a:buNone/>
            </a:pPr>
            <a:r>
              <a:rPr lang="es-ES" dirty="0" smtClean="0"/>
              <a:t>La bacteria </a:t>
            </a:r>
            <a:r>
              <a:rPr lang="es-ES" dirty="0" err="1" smtClean="0"/>
              <a:t>legionela</a:t>
            </a:r>
            <a:r>
              <a:rPr lang="es-ES" dirty="0" smtClean="0"/>
              <a:t> se produce en sistemas de agua con tubos en fierro, en agua tibia de 32 a 40 grados, en tanques de baños con duchas, en torres de agua, en condensadores, en sistemas de aire acondicionado, en remolinos de balnearios. El hombre inhala gotitas de agua en el aire que contienen la </a:t>
            </a:r>
            <a:r>
              <a:rPr lang="es-ES" dirty="0" err="1" smtClean="0"/>
              <a:t>legionela</a:t>
            </a:r>
            <a:r>
              <a:rPr lang="es-ES" dirty="0" smtClean="0"/>
              <a:t>. 0-20ºC: vive pero inactiva - 20-35ºC: se reproduce un poco - 35-46ºC: ideal - 47-70ºC: sobrevive pero no se reproduce - &gt;70ºC: muerta. Cloro mata la </a:t>
            </a:r>
            <a:r>
              <a:rPr lang="es-ES" dirty="0" err="1" smtClean="0"/>
              <a:t>legionela</a:t>
            </a:r>
            <a:r>
              <a:rPr lang="es-ES" dirty="0" smtClean="0"/>
              <a:t>. </a:t>
            </a:r>
            <a:endParaRPr lang="es-ES" dirty="0"/>
          </a:p>
          <a:p>
            <a:pPr marL="0" indent="0" algn="just">
              <a:buNone/>
            </a:pPr>
            <a:r>
              <a:rPr lang="es-ES" dirty="0" smtClean="0"/>
              <a:t>Síntomas: dolor de cabeza, fiebre, escalofríos, tos seca o con moco, </a:t>
            </a:r>
            <a:r>
              <a:rPr lang="es-ES" dirty="0" err="1" smtClean="0"/>
              <a:t>ev</a:t>
            </a:r>
            <a:r>
              <a:rPr lang="es-ES" dirty="0" smtClean="0"/>
              <a:t>. dolores musculares, dolor de cabeza, cansancio, pérdida de apetito, </a:t>
            </a:r>
            <a:r>
              <a:rPr lang="es-ES" dirty="0" err="1" smtClean="0"/>
              <a:t>tb</a:t>
            </a:r>
            <a:r>
              <a:rPr lang="es-ES" dirty="0" smtClean="0"/>
              <a:t>. diarrea es posible. Los riñones son dañados, y muchas veces va con neumonía. La prueba tiene que ser por microscopio. Cuando es “fiebre de Pontiac” es SIN neumonía.</a:t>
            </a:r>
            <a:endParaRPr lang="es-ES" dirty="0"/>
          </a:p>
        </p:txBody>
      </p:sp>
      <p:pic>
        <p:nvPicPr>
          <p:cNvPr id="10" name="Picture 2" descr="C:\Users\Michael\AppData\Local\Microsoft\Windows\Temporary Internet Files\Content.IE5\QVABQ3RZ\legionella_pneumophila_bacteri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01024"/>
            <a:ext cx="1008112" cy="613041"/>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022" y="216186"/>
            <a:ext cx="2055884" cy="1241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584144" y="733359"/>
            <a:ext cx="8424761" cy="1200329"/>
          </a:xfrm>
          <a:prstGeom prst="rect">
            <a:avLst/>
          </a:prstGeom>
          <a:noFill/>
        </p:spPr>
        <p:txBody>
          <a:bodyPr wrap="square" rtlCol="0">
            <a:spAutoFit/>
          </a:bodyPr>
          <a:lstStyle/>
          <a:p>
            <a:r>
              <a:rPr lang="es-ES" sz="2400" dirty="0" smtClean="0">
                <a:latin typeface="Arial" panose="020B0604020202020204" pitchFamily="34" charset="0"/>
                <a:cs typeface="Arial" panose="020B0604020202020204" pitchFamily="34" charset="0"/>
              </a:rPr>
              <a:t>Toca mayormente a gente de edad media o</a:t>
            </a:r>
            <a:br>
              <a:rPr lang="es-ES" sz="2400" dirty="0" smtClean="0">
                <a:latin typeface="Arial" panose="020B0604020202020204" pitchFamily="34" charset="0"/>
                <a:cs typeface="Arial" panose="020B0604020202020204" pitchFamily="34" charset="0"/>
              </a:rPr>
            </a:br>
            <a:r>
              <a:rPr lang="es-ES" sz="2400" dirty="0" smtClean="0">
                <a:latin typeface="Arial" panose="020B0604020202020204" pitchFamily="34" charset="0"/>
                <a:cs typeface="Arial" panose="020B0604020202020204" pitchFamily="34" charset="0"/>
              </a:rPr>
              <a:t>viejitos que fuman o tienen un pulmón </a:t>
            </a:r>
            <a:r>
              <a:rPr lang="es-ES" sz="2400" dirty="0" err="1" smtClean="0">
                <a:latin typeface="Arial" panose="020B0604020202020204" pitchFamily="34" charset="0"/>
                <a:cs typeface="Arial" panose="020B0604020202020204" pitchFamily="34" charset="0"/>
              </a:rPr>
              <a:t>infec</a:t>
            </a:r>
            <a:r>
              <a:rPr lang="es-ES" sz="2400" dirty="0" smtClean="0">
                <a:latin typeface="Arial" panose="020B0604020202020204" pitchFamily="34" charset="0"/>
                <a:cs typeface="Arial" panose="020B0604020202020204" pitchFamily="34" charset="0"/>
              </a:rPr>
              <a:t>-</a:t>
            </a:r>
            <a:br>
              <a:rPr lang="es-ES" sz="2400" dirty="0" smtClean="0">
                <a:latin typeface="Arial" panose="020B0604020202020204" pitchFamily="34" charset="0"/>
                <a:cs typeface="Arial" panose="020B0604020202020204" pitchFamily="34" charset="0"/>
              </a:rPr>
            </a:br>
            <a:r>
              <a:rPr lang="es-ES" sz="2400" dirty="0" err="1" smtClean="0">
                <a:latin typeface="Arial" panose="020B0604020202020204" pitchFamily="34" charset="0"/>
                <a:cs typeface="Arial" panose="020B0604020202020204" pitchFamily="34" charset="0"/>
              </a:rPr>
              <a:t>tado</a:t>
            </a:r>
            <a:r>
              <a:rPr lang="es-ES" sz="2400" dirty="0" smtClean="0">
                <a:latin typeface="Arial" panose="020B0604020202020204" pitchFamily="34" charset="0"/>
                <a:cs typeface="Arial" panose="020B0604020202020204" pitchFamily="34" charset="0"/>
              </a:rPr>
              <a:t> crónico u otras enfermedades por sistemas flojos. </a:t>
            </a:r>
          </a:p>
        </p:txBody>
      </p:sp>
      <p:sp>
        <p:nvSpPr>
          <p:cNvPr id="9" name="8 Flecha curvada hacia la derecha"/>
          <p:cNvSpPr/>
          <p:nvPr/>
        </p:nvSpPr>
        <p:spPr>
          <a:xfrm>
            <a:off x="179512" y="404664"/>
            <a:ext cx="216024" cy="6120680"/>
          </a:xfrm>
          <a:prstGeom prst="curvedRightArrow">
            <a:avLst/>
          </a:prstGeom>
          <a:solidFill>
            <a:schemeClr val="bg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27965694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432</TotalTime>
  <Words>1467</Words>
  <Application>Microsoft Office PowerPoint</Application>
  <PresentationFormat>Presentación en pantalla (4:3)</PresentationFormat>
  <Paragraphs>87</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Enfermedades transmitidas por vía aérea: bacterias y virus</vt:lpstr>
      <vt:lpstr>Enfermedades bacterianas transmitidas por vía aérea</vt:lpstr>
      <vt:lpstr>Tuberculosis</vt:lpstr>
      <vt:lpstr>Tuberculosis 02</vt:lpstr>
      <vt:lpstr>Tuberculosis 03</vt:lpstr>
      <vt:lpstr>Faringitis</vt:lpstr>
      <vt:lpstr>Neumonía </vt:lpstr>
      <vt:lpstr>Difteria</vt:lpstr>
      <vt:lpstr>Legionelosis</vt:lpstr>
      <vt:lpstr>Tosferina (tos ferina, pertussis)</vt:lpstr>
      <vt:lpstr>Enfermedades víricas transmitidas por vía aérea</vt:lpstr>
      <vt:lpstr>Varicela (virus Varicela-Zoster)</vt:lpstr>
      <vt:lpstr>Rubéola (virus: rubeola)</vt:lpstr>
      <vt:lpstr>Sarampión</vt:lpstr>
      <vt:lpstr>Gripe</vt:lpstr>
      <vt:lpstr>Gripe 02</vt:lpstr>
      <vt:lpstr>Resfriado</vt:lpstr>
      <vt:lpstr>Fin</vt:lpstr>
      <vt:lpstr>Fuentes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Normas de higiene en un hospital</dc:title>
  <dc:creator>Michael</dc:creator>
  <cp:lastModifiedBy>Michael</cp:lastModifiedBy>
  <cp:revision>43</cp:revision>
  <dcterms:created xsi:type="dcterms:W3CDTF">2017-04-24T22:53:13Z</dcterms:created>
  <dcterms:modified xsi:type="dcterms:W3CDTF">2017-04-25T23:02:26Z</dcterms:modified>
</cp:coreProperties>
</file>