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5" r:id="rId13"/>
    <p:sldId id="276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309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048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64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9434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711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8899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7920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06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6732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885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3099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42000">
              <a:schemeClr val="accent1">
                <a:lumMod val="20000"/>
                <a:lumOff val="8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5455A-0652-4B78-998C-ED034214C6F8}" type="datetimeFigureOut">
              <a:rPr lang="es-ES" smtClean="0"/>
              <a:t>25/04/2017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E38CB-C3BB-4BA0-A36D-705ACD88008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8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med-etc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gtsanidadlpa.org/f/opes/aux_enfermeria/T13-AE-SCS-2007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cgtsanidadlpa.org/f/opes/aux_enfermeria/T13-AE-SCS-2007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es-ES" dirty="0" smtClean="0"/>
              <a:t>Normas de higiene en un hospital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Michael Palomino, Lima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25-04-2017</a:t>
            </a:r>
          </a:p>
          <a:p>
            <a:r>
              <a:rPr lang="es-ES" dirty="0" smtClean="0">
                <a:solidFill>
                  <a:schemeClr val="tx1"/>
                </a:solidFill>
              </a:rPr>
              <a:t>www.med-etc.com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5" name="Picture 2" descr="C:\Users\Michael\AppData\Local\Microsoft\Windows\Temporary Internet Files\Content.IE5\IHVUAX1F\lavar-mano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04864"/>
            <a:ext cx="1547813" cy="1547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Michael\AppData\Local\Microsoft\Windows\Temporary Internet Files\Content.IE5\QVABQ3RZ\menage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015933"/>
            <a:ext cx="1260253" cy="1736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Michael\AppData\Local\Microsoft\Windows\Temporary Internet Files\Content.IE5\IJ25TSTP\Foto_1_(Large)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094" y="2279526"/>
            <a:ext cx="2208648" cy="147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Michael\AppData\Local\Microsoft\Windows\Temporary Internet Files\Content.IE5\QVABQ3RZ\mascarilla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655" y="2204863"/>
            <a:ext cx="1557995" cy="1557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0853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Medidas para más higiene en hospitales 02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628800"/>
            <a:ext cx="7787208" cy="485740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b="1" dirty="0" smtClean="0"/>
              <a:t>2. Limpieza del ambiente</a:t>
            </a:r>
            <a:r>
              <a:rPr lang="es-ES" dirty="0" smtClean="0"/>
              <a:t>: limpieza, desinfección, esterilización, desinsectación (con empresa especial), desratización</a:t>
            </a:r>
          </a:p>
          <a:p>
            <a:pPr marL="0" indent="0" algn="just">
              <a:buNone/>
            </a:pPr>
            <a:r>
              <a:rPr lang="es-ES" dirty="0" smtClean="0"/>
              <a:t> (con empresa especial).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b="1" dirty="0" smtClean="0"/>
              <a:t>3. Limitar acciones con material biológico </a:t>
            </a:r>
            <a:r>
              <a:rPr lang="es-ES" dirty="0" smtClean="0"/>
              <a:t>al mínimo en condiciones de asepsia, tan efectivo que posible, usando el </a:t>
            </a:r>
          </a:p>
          <a:p>
            <a:pPr marL="0" indent="0" algn="just">
              <a:buNone/>
            </a:pPr>
            <a:r>
              <a:rPr lang="es-ES" dirty="0" smtClean="0"/>
              <a:t>menor tiempo posible. </a:t>
            </a:r>
            <a:endParaRPr lang="es-ES" dirty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Michael\AppData\Local\Microsoft\Windows\Temporary Internet Files\Content.IE5\IJ25TSTP\Foto_1_(Large)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085043"/>
            <a:ext cx="2208648" cy="147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ichael\AppData\Local\Microsoft\Windows\Temporary Internet Files\Content.IE5\QVABQ3RZ\menage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201" y="2488620"/>
            <a:ext cx="1260253" cy="1736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7083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Medidas para más higiene en hospitales 03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628800"/>
            <a:ext cx="7920880" cy="485740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b="1" dirty="0" smtClean="0"/>
              <a:t>4. Reducir contactos con pacientes contagiosos</a:t>
            </a:r>
            <a:r>
              <a:rPr lang="es-ES" dirty="0" smtClean="0"/>
              <a:t>: medidas de aislamiento, reducir visitas, proteger a los pacientes con riesgo elevado.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Una medida simple es </a:t>
            </a:r>
          </a:p>
          <a:p>
            <a:pPr marL="0" indent="0" algn="just">
              <a:buNone/>
            </a:pPr>
            <a:r>
              <a:rPr lang="es-ES" b="1" dirty="0" smtClean="0"/>
              <a:t>ponerse máscaras protectores</a:t>
            </a:r>
            <a:r>
              <a:rPr lang="es-ES" dirty="0" smtClean="0"/>
              <a:t>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Pero muchos pacientes con enfermedades contagiosas no saben lo que es una máscara (!) ni son obligados de ponerse una (!).</a:t>
            </a:r>
            <a:endParaRPr lang="es-ES" dirty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Michael\AppData\Local\Microsoft\Windows\Temporary Internet Files\Content.IE5\QVABQ3RZ\mascarilla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780928"/>
            <a:ext cx="1963862" cy="1963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0100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70609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Fin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4437112"/>
            <a:ext cx="7920880" cy="20490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dirty="0" smtClean="0"/>
              <a:t>Michael Palomino</a:t>
            </a:r>
            <a:r>
              <a:rPr lang="es-ES" dirty="0" smtClean="0"/>
              <a:t>, Lima</a:t>
            </a:r>
          </a:p>
          <a:p>
            <a:pPr marL="0" indent="0" algn="ctr">
              <a:buNone/>
            </a:pPr>
            <a:r>
              <a:rPr lang="es-ES" dirty="0" smtClean="0"/>
              <a:t>Medicina natural que cura de verdad</a:t>
            </a:r>
          </a:p>
          <a:p>
            <a:pPr marL="0" indent="0" algn="ctr">
              <a:buNone/>
            </a:pPr>
            <a:r>
              <a:rPr lang="es-ES" dirty="0" smtClean="0"/>
              <a:t>25 de abril 2017</a:t>
            </a:r>
          </a:p>
          <a:p>
            <a:pPr marL="0" indent="0" algn="ctr">
              <a:buNone/>
            </a:pPr>
            <a:r>
              <a:rPr lang="es-ES" dirty="0" smtClean="0">
                <a:hlinkClick r:id="rId2"/>
              </a:rPr>
              <a:t>www.med-etc.com</a:t>
            </a:r>
            <a:r>
              <a:rPr lang="es-ES" dirty="0" smtClean="0"/>
              <a:t> -&gt; ESP</a:t>
            </a:r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996" y="2021904"/>
            <a:ext cx="1872208" cy="1857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93760"/>
            <a:ext cx="134302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:\Users\Michael\AppData\Local\Microsoft\Windows\Temporary Internet Files\Content.IE5\IJ25TSTP\Sardellenpizza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124896"/>
            <a:ext cx="2339752" cy="1754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803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70609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Fuentes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052736"/>
            <a:ext cx="7920880" cy="280831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ES" dirty="0" smtClean="0"/>
              <a:t>Fuente principal fue el reporte </a:t>
            </a:r>
            <a:r>
              <a:rPr lang="es-ES" dirty="0"/>
              <a:t>de Las Palmas del año 2007: </a:t>
            </a:r>
            <a:endParaRPr lang="es-ES" dirty="0" smtClean="0"/>
          </a:p>
          <a:p>
            <a:pPr marL="0" indent="0" algn="just">
              <a:buNone/>
            </a:pPr>
            <a:r>
              <a:rPr lang="es-ES" dirty="0" smtClean="0">
                <a:hlinkClick r:id="rId2"/>
              </a:rPr>
              <a:t>http</a:t>
            </a:r>
            <a:r>
              <a:rPr lang="es-ES" dirty="0">
                <a:hlinkClick r:id="rId2"/>
              </a:rPr>
              <a:t>://</a:t>
            </a:r>
            <a:r>
              <a:rPr lang="es-ES" dirty="0" smtClean="0">
                <a:hlinkClick r:id="rId2"/>
              </a:rPr>
              <a:t>www.cgtsanidadlpa.org/f/opes/aux_enfermeria/T13-AE-SCS-2007.pdf</a:t>
            </a: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Fuentes de fotos: colección de fotos de </a:t>
            </a:r>
            <a:r>
              <a:rPr lang="es-ES" dirty="0" err="1" smtClean="0"/>
              <a:t>Powerpoint</a:t>
            </a:r>
            <a:r>
              <a:rPr lang="es-ES" dirty="0" smtClean="0"/>
              <a:t>.</a:t>
            </a:r>
            <a:endParaRPr lang="es-ES" dirty="0"/>
          </a:p>
          <a:p>
            <a:pPr marL="0" indent="0" algn="ctr">
              <a:buNone/>
            </a:pPr>
            <a:endParaRPr lang="es-ES" dirty="0" smtClean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26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850106"/>
          </a:xfrm>
        </p:spPr>
        <p:txBody>
          <a:bodyPr/>
          <a:lstStyle/>
          <a:p>
            <a:pPr algn="l"/>
            <a:r>
              <a:rPr lang="es-ES" dirty="0" smtClean="0"/>
              <a:t>Evitar infecciones por higiene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412776"/>
            <a:ext cx="7931224" cy="4525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dirty="0" smtClean="0"/>
              <a:t>El higiene en un hospital es para evitar infecciones en el hospital (infecciones nosocomiales). Infecciones hospitalarias provocan más costos sociales y más mortalidad. Estimaciones indican para España una cuota de 6,54% que sufren de una infección hospitalaria como paciente en un hospital</a:t>
            </a:r>
            <a:r>
              <a:rPr lang="es-ES" dirty="0"/>
              <a:t> </a:t>
            </a:r>
            <a:r>
              <a:rPr lang="es-ES" sz="2400" dirty="0"/>
              <a:t>(reporte de Las </a:t>
            </a:r>
            <a:r>
              <a:rPr lang="es-ES" sz="2400" dirty="0" smtClean="0"/>
              <a:t>Palmas del año 2007: </a:t>
            </a:r>
            <a:r>
              <a:rPr lang="es-ES" sz="2400" dirty="0">
                <a:hlinkClick r:id="rId2"/>
              </a:rPr>
              <a:t>http://</a:t>
            </a:r>
            <a:r>
              <a:rPr lang="es-ES" sz="2400" dirty="0" smtClean="0">
                <a:hlinkClick r:id="rId2"/>
              </a:rPr>
              <a:t>www.cgtsanidadlpa.org/f/opes/aux_enfermeria/T13-AE-SCS-2007.pdf</a:t>
            </a:r>
            <a:r>
              <a:rPr lang="es-ES" sz="2400" dirty="0" smtClean="0"/>
              <a:t>)</a:t>
            </a:r>
            <a:endParaRPr lang="es-ES" sz="2400" dirty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8194" name="Picture 2" descr="C:\Users\Michael\AppData\Local\Microsoft\Windows\Temporary Internet Files\Content.IE5\IJ25TSTP\450px-España_prefijos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88640"/>
            <a:ext cx="1371600" cy="984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3307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16632"/>
            <a:ext cx="7931224" cy="778098"/>
          </a:xfrm>
        </p:spPr>
        <p:txBody>
          <a:bodyPr/>
          <a:lstStyle/>
          <a:p>
            <a:r>
              <a:rPr lang="es-ES" dirty="0" smtClean="0"/>
              <a:t>Evitar infecciones por higiene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2142885"/>
            <a:ext cx="7931224" cy="45259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dirty="0" smtClean="0"/>
              <a:t>La cuota de infecciones depende del número de camas y la frecuencia, de la existencia de una Unidad de Cuidados Intensivos. Según el reporte de Las Palmas en  España 60% de los muertos relacionados con las infecciones nosocomiales son debidas a neumonías. </a:t>
            </a:r>
          </a:p>
          <a:p>
            <a:pPr marL="0" indent="0" algn="just">
              <a:buNone/>
            </a:pPr>
            <a:r>
              <a:rPr lang="es-ES" dirty="0" smtClean="0"/>
              <a:t>La conexión es así:</a:t>
            </a:r>
            <a:r>
              <a:rPr lang="es-ES" dirty="0"/>
              <a:t> </a:t>
            </a:r>
            <a:r>
              <a:rPr lang="es-ES" dirty="0" smtClean="0"/>
              <a:t>pacientes de cáncer o de otras enfermedades tienen sistemas flojos y por eso tienen muchas veces como efecto secundario una neumonía</a:t>
            </a:r>
            <a:r>
              <a:rPr lang="es-ES" dirty="0"/>
              <a:t> </a:t>
            </a:r>
            <a:r>
              <a:rPr lang="es-ES" dirty="0" smtClean="0"/>
              <a:t>y mueres por neumonía.</a:t>
            </a:r>
          </a:p>
          <a:p>
            <a:pPr marL="0" indent="0" algn="just">
              <a:buNone/>
            </a:pPr>
            <a:r>
              <a:rPr lang="es-ES" dirty="0" smtClean="0"/>
              <a:t>Y: en los hospitales no saben nada del bicarbonato de sodio y de algarrobina y por eso dejan morir pacientes de cáncer todavía en lugar de curarles…</a:t>
            </a:r>
            <a:endParaRPr lang="es-ES" dirty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Michael\AppData\Local\Microsoft\Windows\Temporary Internet Files\Content.IE5\IJ25TSTP\Hospital_Central_del_IPS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929891"/>
            <a:ext cx="1552005" cy="1163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ichael\AppData\Local\Microsoft\Windows\Temporary Internet Files\Content.IE5\BIUSJRQR\Hospital-de-Bellvitge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890765"/>
            <a:ext cx="1691680" cy="1178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313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70609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/>
              <a:t>Infecciones hospitalarias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094010"/>
            <a:ext cx="7931224" cy="535932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dirty="0" smtClean="0"/>
              <a:t>Las infecciones hospitalarias en España tienen </a:t>
            </a:r>
            <a:br>
              <a:rPr lang="es-ES" dirty="0" smtClean="0"/>
            </a:br>
            <a:r>
              <a:rPr lang="es-ES" dirty="0" smtClean="0"/>
              <a:t>un foco de 80% con: </a:t>
            </a:r>
          </a:p>
          <a:p>
            <a:pPr marL="0" indent="0" algn="just">
              <a:buNone/>
            </a:pPr>
            <a:r>
              <a:rPr lang="es-ES" dirty="0" smtClean="0"/>
              <a:t>1. </a:t>
            </a:r>
            <a:r>
              <a:rPr lang="es-ES" dirty="0"/>
              <a:t>N</a:t>
            </a:r>
            <a:r>
              <a:rPr lang="es-ES" dirty="0" smtClean="0"/>
              <a:t>eumonías (la infección la más frecuente).</a:t>
            </a:r>
          </a:p>
          <a:p>
            <a:pPr marL="0" indent="0" algn="just">
              <a:buNone/>
            </a:pPr>
            <a:r>
              <a:rPr lang="es-ES" dirty="0" smtClean="0"/>
              <a:t>2. Infecciones urinarias,</a:t>
            </a:r>
          </a:p>
          <a:p>
            <a:pPr marL="0" indent="0" algn="just">
              <a:buNone/>
            </a:pPr>
            <a:r>
              <a:rPr lang="es-ES" dirty="0" smtClean="0"/>
              <a:t>3. Bacteriemias (bacterias en la sangre, sepsis),</a:t>
            </a:r>
          </a:p>
          <a:p>
            <a:pPr marL="0" indent="0" algn="just">
              <a:buNone/>
            </a:pPr>
            <a:r>
              <a:rPr lang="es-ES" dirty="0" smtClean="0"/>
              <a:t>4. Infecciones por heridas quirúrgicas.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En “América” Latina las cifras son otras porque hay más TB por la pobreza por la falta de comida buena y por la falta de vidrios en las casas en las montañas frías y en zonas con vientos fríos. </a:t>
            </a:r>
          </a:p>
          <a:p>
            <a:pPr marL="0" indent="0" algn="just">
              <a:buNone/>
            </a:pPr>
            <a:r>
              <a:rPr lang="es-ES" dirty="0" smtClean="0"/>
              <a:t>Además los gérmenes de TB y de difteria son fuertes y se transmiten aun por el polvo en el aire a distancias grandes. Por eso cada polvo en un hospital con enfermos de TB es un peligro. </a:t>
            </a:r>
            <a:r>
              <a:rPr lang="es-ES" b="1" dirty="0" smtClean="0"/>
              <a:t>¡Mejor sería de instalar casas de TB separadas!</a:t>
            </a:r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5" name="Picture 2" descr="C:\Users\Michael\AppData\Local\Microsoft\Windows\Temporary Internet Files\Content.IE5\IJ25TSTP\450px-España_prefijos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507" y="392829"/>
            <a:ext cx="1371600" cy="984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Michael\AppData\Local\Microsoft\Windows\Temporary Internet Files\Content.IE5\BIUSJRQR\g_mapa_latinoamerica_rice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152" y="1819448"/>
            <a:ext cx="1242955" cy="1537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7301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Infecciones: neumonía y bronquitis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268760"/>
            <a:ext cx="7787208" cy="485740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ES" dirty="0" smtClean="0"/>
              <a:t>La infección hospitalaria la más frecuente en España es la neumonía y la bronquitis</a:t>
            </a:r>
            <a:r>
              <a:rPr lang="es-ES" dirty="0"/>
              <a:t> </a:t>
            </a:r>
            <a:r>
              <a:rPr lang="es-ES" dirty="0" smtClean="0"/>
              <a:t>que viene por la aspiración de secreciones gástricas y </a:t>
            </a:r>
            <a:r>
              <a:rPr lang="es-ES" dirty="0" err="1" smtClean="0"/>
              <a:t>orofaríngeas</a:t>
            </a:r>
            <a:r>
              <a:rPr lang="es-ES" dirty="0" smtClean="0"/>
              <a:t> de pacientes. Eso pasa cuando hay sobre todo</a:t>
            </a:r>
          </a:p>
          <a:p>
            <a:pPr marL="0" indent="0" algn="just">
              <a:buNone/>
            </a:pPr>
            <a:r>
              <a:rPr lang="es-ES" dirty="0" smtClean="0"/>
              <a:t>-- una tráquea cortada (traqueotomía) </a:t>
            </a:r>
          </a:p>
          <a:p>
            <a:pPr marL="0" indent="0" algn="just">
              <a:buNone/>
            </a:pPr>
            <a:r>
              <a:rPr lang="es-ES" dirty="0" smtClean="0"/>
              <a:t>-- contactos con equipos de respiración, </a:t>
            </a:r>
          </a:p>
          <a:p>
            <a:pPr marL="0" indent="0" algn="just">
              <a:buNone/>
            </a:pPr>
            <a:r>
              <a:rPr lang="es-ES" dirty="0" smtClean="0"/>
              <a:t>-- contactos con equipos de anestesia, </a:t>
            </a:r>
          </a:p>
          <a:p>
            <a:pPr marL="0" indent="0" algn="just">
              <a:buNone/>
            </a:pPr>
            <a:r>
              <a:rPr lang="es-ES" dirty="0" smtClean="0"/>
              <a:t>-- contactos con tubos para dar aire al paciente (tubos </a:t>
            </a:r>
            <a:r>
              <a:rPr lang="es-ES" dirty="0" err="1" smtClean="0"/>
              <a:t>endotraqueales</a:t>
            </a:r>
            <a:r>
              <a:rPr lang="es-ES" dirty="0" smtClean="0"/>
              <a:t>), o </a:t>
            </a:r>
          </a:p>
          <a:p>
            <a:pPr marL="0" indent="0" algn="just">
              <a:buNone/>
            </a:pPr>
            <a:r>
              <a:rPr lang="es-ES" dirty="0" smtClean="0"/>
              <a:t>-- contactos con la </a:t>
            </a:r>
            <a:r>
              <a:rPr lang="es-ES" dirty="0" err="1" smtClean="0"/>
              <a:t>broncoscopia</a:t>
            </a:r>
            <a:r>
              <a:rPr lang="es-ES" dirty="0" smtClean="0"/>
              <a:t> (tubo con cámara en la tráquea para ver los pulmones) etc. </a:t>
            </a:r>
            <a:endParaRPr lang="es-ES" dirty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7170" name="Picture 2" descr="C:\Users\Michael\AppData\Local\Microsoft\Windows\Temporary Internet Files\Content.IE5\BIUSJRQR\LLL_pneumonia_with_effusionM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686608"/>
            <a:ext cx="1787691" cy="1340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746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rmAutofit/>
          </a:bodyPr>
          <a:lstStyle/>
          <a:p>
            <a:r>
              <a:rPr lang="es-ES" dirty="0" smtClean="0"/>
              <a:t>2. Infecciones urinarias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268760"/>
            <a:ext cx="7787208" cy="485740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dirty="0" smtClean="0"/>
              <a:t>90% de las infecciones urinarias en hospitales son provocadas por manipulaciones instrumentales de las vías urinarias (sondaje vesical), y muchos casos pasan por falta de atención (inadvertidas). </a:t>
            </a:r>
          </a:p>
          <a:p>
            <a:pPr marL="0" indent="0" algn="just">
              <a:buNone/>
            </a:pPr>
            <a:r>
              <a:rPr lang="es-ES" dirty="0" smtClean="0"/>
              <a:t>Factores son </a:t>
            </a:r>
          </a:p>
          <a:p>
            <a:pPr marL="0" indent="0" algn="just">
              <a:buNone/>
            </a:pPr>
            <a:r>
              <a:rPr lang="es-ES" dirty="0" smtClean="0"/>
              <a:t>-- la duración de una aplicación, </a:t>
            </a:r>
          </a:p>
          <a:p>
            <a:pPr marL="0" indent="0" algn="just">
              <a:buNone/>
            </a:pPr>
            <a:r>
              <a:rPr lang="es-ES" dirty="0" smtClean="0"/>
              <a:t>-- la edad y </a:t>
            </a:r>
          </a:p>
          <a:p>
            <a:pPr marL="0" indent="0">
              <a:buNone/>
            </a:pPr>
            <a:r>
              <a:rPr lang="es-ES" dirty="0" smtClean="0"/>
              <a:t>-- con mujeres hay más que </a:t>
            </a:r>
            <a:br>
              <a:rPr lang="es-ES" dirty="0" smtClean="0"/>
            </a:br>
            <a:r>
              <a:rPr lang="es-ES" dirty="0" smtClean="0"/>
              <a:t>con hombres.</a:t>
            </a:r>
            <a:endParaRPr lang="es-ES" dirty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6146" name="Picture 2" descr="C:\Users\Michael\AppData\Local\Microsoft\Windows\Temporary Internet Files\Content.IE5\BIUSJRQR\colocacionsfvaron3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426" y="3261320"/>
            <a:ext cx="195262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1063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rmAutofit/>
          </a:bodyPr>
          <a:lstStyle/>
          <a:p>
            <a:r>
              <a:rPr lang="es-ES" dirty="0" smtClean="0"/>
              <a:t>3. Infecciones de heridas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268760"/>
            <a:ext cx="7787208" cy="485740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dirty="0" smtClean="0"/>
              <a:t>Infecciones de heridas quirúrgicas varían según el grado de contaminación: </a:t>
            </a:r>
          </a:p>
          <a:p>
            <a:pPr marL="0" indent="0" algn="just">
              <a:buNone/>
            </a:pPr>
            <a:r>
              <a:rPr lang="es-ES" dirty="0" smtClean="0"/>
              <a:t>-- heridas limpias se infectan por 1 a 5%, </a:t>
            </a:r>
          </a:p>
          <a:p>
            <a:pPr marL="0" indent="0" algn="just">
              <a:buNone/>
            </a:pPr>
            <a:r>
              <a:rPr lang="es-ES" dirty="0" smtClean="0"/>
              <a:t>-- heridas un poco contaminadas: 5 a 15%, </a:t>
            </a:r>
          </a:p>
          <a:p>
            <a:pPr marL="0" indent="0" algn="just">
              <a:buNone/>
            </a:pPr>
            <a:r>
              <a:rPr lang="es-ES" dirty="0" smtClean="0"/>
              <a:t>-- heridas contaminadas: 15 a 30%, </a:t>
            </a:r>
          </a:p>
          <a:p>
            <a:pPr marL="0" indent="0" algn="just">
              <a:buNone/>
            </a:pPr>
            <a:r>
              <a:rPr lang="es-ES" dirty="0" smtClean="0"/>
              <a:t>-- heridas sucias o infectadas:  40 a 60%.</a:t>
            </a:r>
          </a:p>
          <a:p>
            <a:pPr marL="0" indent="0" algn="just">
              <a:buNone/>
            </a:pPr>
            <a:r>
              <a:rPr lang="es-ES" dirty="0" smtClean="0"/>
              <a:t>Hay más factores:  el riesgo es más </a:t>
            </a:r>
          </a:p>
          <a:p>
            <a:pPr marL="0" indent="0" algn="just">
              <a:buNone/>
            </a:pPr>
            <a:r>
              <a:rPr lang="es-ES" dirty="0" smtClean="0"/>
              <a:t>-- con una intervención abdominal </a:t>
            </a:r>
          </a:p>
          <a:p>
            <a:pPr marL="0" indent="0" algn="just">
              <a:buNone/>
            </a:pPr>
            <a:r>
              <a:rPr lang="es-ES" dirty="0"/>
              <a:t>-</a:t>
            </a:r>
            <a:r>
              <a:rPr lang="es-ES" dirty="0" smtClean="0"/>
              <a:t>- cuando la operación dura mucho</a:t>
            </a:r>
          </a:p>
          <a:p>
            <a:pPr marL="0" indent="0" algn="just">
              <a:buNone/>
            </a:pPr>
            <a:r>
              <a:rPr lang="es-ES" dirty="0"/>
              <a:t>-</a:t>
            </a:r>
            <a:r>
              <a:rPr lang="es-ES" dirty="0" smtClean="0"/>
              <a:t>- cuando la cirugía es contaminada o infectada </a:t>
            </a:r>
          </a:p>
          <a:p>
            <a:pPr marL="0" indent="0" algn="just">
              <a:buNone/>
            </a:pPr>
            <a:r>
              <a:rPr lang="es-ES" dirty="0"/>
              <a:t>-</a:t>
            </a:r>
            <a:r>
              <a:rPr lang="es-ES" dirty="0" smtClean="0"/>
              <a:t>- cuando el paciente sufrió tres o más enfermedades subyacentes ya.</a:t>
            </a:r>
            <a:endParaRPr lang="es-ES" dirty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5122" name="Picture 2" descr="C:\Users\Michael\AppData\Local\Microsoft\Windows\Temporary Internet Files\Content.IE5\BIUSJRQR\basal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552894" y="2248306"/>
            <a:ext cx="1499659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6099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/>
              <a:t>4. Infecciones bacterianas en la sangre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628800"/>
            <a:ext cx="7787208" cy="485740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dirty="0" smtClean="0"/>
              <a:t>El principio para infecciones bacterianas es así: De la fuente de infección bacteriana </a:t>
            </a:r>
            <a:br>
              <a:rPr lang="es-ES" dirty="0" smtClean="0"/>
            </a:br>
            <a:r>
              <a:rPr lang="es-ES" dirty="0" smtClean="0"/>
              <a:t>sale un agente que infecta su huésped.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 smtClean="0"/>
              <a:t>Bacterias en la sangre vienen mayormente de un foco infeccioso, sobre todo del tracto urinario, neumonía, herida quirúrgica. Vienen por la instrumentalización </a:t>
            </a:r>
            <a:r>
              <a:rPr lang="es-ES" dirty="0" err="1" smtClean="0"/>
              <a:t>intravascular</a:t>
            </a:r>
            <a:r>
              <a:rPr lang="es-ES" dirty="0" smtClean="0"/>
              <a:t>, por contaminación de líquidos de perfusión, sobre todo por catéteres intravenosos.</a:t>
            </a:r>
            <a:endParaRPr lang="es-ES" dirty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Michael\AppData\Local\Microsoft\Windows\Temporary Internet Files\Content.IE5\IHVUAX1F\bacteria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534" y="404664"/>
            <a:ext cx="1601755" cy="1201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301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Medidas para más higiene en hospitales 01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628800"/>
            <a:ext cx="7787208" cy="485740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dirty="0" smtClean="0"/>
              <a:t>En España las infecciones hospitalarias son registrados y comunicados al Comité de Higiene del Hospital. Los comités de los hospitales determinan medidas de prevención. </a:t>
            </a:r>
          </a:p>
          <a:p>
            <a:pPr marL="0" indent="0" algn="just">
              <a:buNone/>
            </a:pPr>
            <a:endParaRPr lang="es-ES" dirty="0"/>
          </a:p>
          <a:p>
            <a:pPr marL="514350" indent="-514350">
              <a:buAutoNum type="arabicPeriod"/>
            </a:pPr>
            <a:r>
              <a:rPr lang="es-ES" b="1" dirty="0" smtClean="0"/>
              <a:t>Lavar manos </a:t>
            </a:r>
            <a:r>
              <a:rPr lang="es-ES" dirty="0" smtClean="0"/>
              <a:t>con una técnica clara con jabón; si es antes de una acción </a:t>
            </a:r>
            <a:br>
              <a:rPr lang="es-ES" dirty="0" smtClean="0"/>
            </a:br>
            <a:r>
              <a:rPr lang="es-ES" dirty="0" smtClean="0"/>
              <a:t>quirúrgica con un jabón anti-</a:t>
            </a:r>
            <a:br>
              <a:rPr lang="es-ES" dirty="0" smtClean="0"/>
            </a:br>
            <a:r>
              <a:rPr lang="es-ES" dirty="0" smtClean="0"/>
              <a:t>séptico durante 5 minutos.</a:t>
            </a:r>
            <a:endParaRPr lang="es-ES" dirty="0"/>
          </a:p>
        </p:txBody>
      </p:sp>
      <p:sp>
        <p:nvSpPr>
          <p:cNvPr id="4" name="3 Flecha curvada hacia la derecha"/>
          <p:cNvSpPr/>
          <p:nvPr/>
        </p:nvSpPr>
        <p:spPr>
          <a:xfrm>
            <a:off x="278454" y="404664"/>
            <a:ext cx="288032" cy="590465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Michael\AppData\Local\Microsoft\Windows\Temporary Internet Files\Content.IE5\IHVUAX1F\lavar-mano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845568"/>
            <a:ext cx="1547813" cy="1547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3366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662</Words>
  <Application>Microsoft Office PowerPoint</Application>
  <PresentationFormat>Presentación en pantalla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Normas de higiene en un hospital</vt:lpstr>
      <vt:lpstr>Evitar infecciones por higiene</vt:lpstr>
      <vt:lpstr>Evitar infecciones por higiene</vt:lpstr>
      <vt:lpstr>Infecciones hospitalarias</vt:lpstr>
      <vt:lpstr>Infecciones: neumonía y bronquitis</vt:lpstr>
      <vt:lpstr>2. Infecciones urinarias</vt:lpstr>
      <vt:lpstr>3. Infecciones de heridas</vt:lpstr>
      <vt:lpstr>4. Infecciones bacterianas en la sangre</vt:lpstr>
      <vt:lpstr>Medidas para más higiene en hospitales 01</vt:lpstr>
      <vt:lpstr>Medidas para más higiene en hospitales 02</vt:lpstr>
      <vt:lpstr>Medidas para más higiene en hospitales 03</vt:lpstr>
      <vt:lpstr>Fin</vt:lpstr>
      <vt:lpstr>Fuentes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Normas de higiene en un hospital</dc:title>
  <dc:creator>Michael</dc:creator>
  <cp:lastModifiedBy>Michael</cp:lastModifiedBy>
  <cp:revision>33</cp:revision>
  <dcterms:created xsi:type="dcterms:W3CDTF">2017-04-24T22:53:13Z</dcterms:created>
  <dcterms:modified xsi:type="dcterms:W3CDTF">2017-04-25T22:57:35Z</dcterms:modified>
</cp:coreProperties>
</file>