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5" r:id="rId9"/>
    <p:sldId id="261" r:id="rId10"/>
    <p:sldId id="264" r:id="rId11"/>
    <p:sldId id="272" r:id="rId12"/>
    <p:sldId id="273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62" r:id="rId22"/>
    <p:sldId id="263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5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99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2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53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29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45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4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5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55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43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20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732A-5784-4C6B-A0C2-13F30876B2B7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0481-6E11-4B56-8E84-8C0B0CCB4A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3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es-ES" dirty="0" smtClean="0"/>
              <a:t>La aplicación de 1 sistema de información hospitalario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844752"/>
            <a:ext cx="4896544" cy="17526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De Michael Palomino, </a:t>
            </a:r>
            <a:r>
              <a:rPr lang="es-ES" dirty="0" smtClean="0">
                <a:solidFill>
                  <a:schemeClr val="tx1"/>
                </a:solidFill>
              </a:rPr>
              <a:t>Lima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24 de abril </a:t>
            </a:r>
            <a:r>
              <a:rPr lang="es-ES" dirty="0" smtClean="0">
                <a:solidFill>
                  <a:schemeClr val="tx1"/>
                </a:solidFill>
              </a:rPr>
              <a:t>2017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www.med-etc.com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34118"/>
            <a:ext cx="2357637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Michael\AppData\Local\Microsoft\Windows\Temporary Internet Files\Content.IE5\QVABQ3RZ\Trapper_John_MD_Ca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68953"/>
            <a:ext cx="2088232" cy="18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232248" cy="333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6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Ejemplos: la entrada del paciente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920880" cy="45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9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ficha de un paciente con exámenes y antecedentes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7" y="1556792"/>
            <a:ext cx="79760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7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s-ES" dirty="0" smtClean="0"/>
              <a:t>La entrada de antecedentes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970398" cy="431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9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Ejemplo: búsqueda de un paciente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136902" cy="45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56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es-ES" dirty="0" smtClean="0"/>
              <a:t>Ejemplo: apartar una cita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8040100" cy="363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1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Ejemplo: enviar un paciente a un consultorio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813690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77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Buscar pacientes según año, mes, enfermedad o médico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936255" cy="48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9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Datos </a:t>
            </a:r>
            <a:r>
              <a:rPr lang="es-ES" dirty="0" err="1" smtClean="0"/>
              <a:t>requiridos</a:t>
            </a:r>
            <a:r>
              <a:rPr lang="es-ES" dirty="0" smtClean="0"/>
              <a:t> por el sistema 01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Datos del paciente – la cita del paciente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2594"/>
            <a:ext cx="2880320" cy="41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72754"/>
            <a:ext cx="2623939" cy="391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0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Datos </a:t>
            </a:r>
            <a:r>
              <a:rPr lang="es-ES" dirty="0" err="1" smtClean="0"/>
              <a:t>requiridos</a:t>
            </a:r>
            <a:r>
              <a:rPr lang="es-ES" dirty="0" smtClean="0"/>
              <a:t> por el sistema 02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Antecedentes del paciente –</a:t>
            </a:r>
          </a:p>
          <a:p>
            <a:pPr marL="0" indent="0">
              <a:buNone/>
            </a:pPr>
            <a:r>
              <a:rPr lang="es-ES" dirty="0" smtClean="0"/>
              <a:t>el examen físico 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3168352" cy="215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08250"/>
            <a:ext cx="2808312" cy="51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24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Datos </a:t>
            </a:r>
            <a:r>
              <a:rPr lang="es-ES" dirty="0" err="1" smtClean="0"/>
              <a:t>requiridos</a:t>
            </a:r>
            <a:r>
              <a:rPr lang="es-ES" dirty="0" smtClean="0"/>
              <a:t> por el sistema 03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478539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Diagnóstico – cita auxiliar 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51" y="2492896"/>
            <a:ext cx="302760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024336" cy="44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inicio de un sistema de información en un hospital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5400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Gerentes, enfermeras y médicos tienen que definir los requerimientos del sistema de información. Siguen reuniones con el Ingeniero de Sistemas del Hospital. Siguen reuniones con el directorio del Hospital para presentar el proyecto. 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70" y="4365104"/>
            <a:ext cx="1872208" cy="186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Michael\AppData\Local\Microsoft\Windows\Temporary Internet Files\Content.IE5\QVABQ3RZ\Trapper_John_MD_Ca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58" y="2204864"/>
            <a:ext cx="2088232" cy="18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40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Datos </a:t>
            </a:r>
            <a:r>
              <a:rPr lang="es-ES" dirty="0" err="1" smtClean="0"/>
              <a:t>requiridos</a:t>
            </a:r>
            <a:r>
              <a:rPr lang="es-ES" dirty="0" smtClean="0"/>
              <a:t> por</a:t>
            </a:r>
            <a:br>
              <a:rPr lang="es-ES" dirty="0" smtClean="0"/>
            </a:br>
            <a:r>
              <a:rPr lang="es-ES" dirty="0" smtClean="0"/>
              <a:t> el sistema 04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859216" cy="4785395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Datos del usuario:</a:t>
            </a:r>
          </a:p>
          <a:p>
            <a:pPr marL="0" indent="0">
              <a:buNone/>
            </a:pPr>
            <a:r>
              <a:rPr lang="es-ES" dirty="0" smtClean="0"/>
              <a:t>médico / secretaria / </a:t>
            </a:r>
          </a:p>
          <a:p>
            <a:pPr marL="0" indent="0">
              <a:buNone/>
            </a:pPr>
            <a:r>
              <a:rPr lang="es-ES" dirty="0" smtClean="0"/>
              <a:t>administrador etc.</a:t>
            </a:r>
            <a:endParaRPr lang="es-ES" dirty="0"/>
          </a:p>
        </p:txBody>
      </p:sp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28815"/>
            <a:ext cx="3271053" cy="652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4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Más sistemas: reportes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92941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Cada hospital tiene su sistema de presentarse. Puede ser que tienen </a:t>
            </a:r>
            <a:r>
              <a:rPr lang="es-ES" dirty="0" err="1" smtClean="0"/>
              <a:t>p.e</a:t>
            </a:r>
            <a:r>
              <a:rPr lang="es-ES" dirty="0" smtClean="0"/>
              <a:t>. un sistema de reportes en el formato </a:t>
            </a:r>
            <a:r>
              <a:rPr lang="es-ES" dirty="0" err="1" smtClean="0"/>
              <a:t>pdf</a:t>
            </a:r>
            <a:r>
              <a:rPr lang="es-ES" dirty="0" smtClean="0"/>
              <a:t>. Eso es lo más cómodo para imprimir.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51" y="3164266"/>
            <a:ext cx="50768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394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Más sistemas: formularios </a:t>
            </a:r>
            <a:r>
              <a:rPr lang="es-ES" sz="3600" dirty="0" err="1" smtClean="0"/>
              <a:t>pdf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En un hospital computarizado hay un sistema de formularios </a:t>
            </a:r>
            <a:r>
              <a:rPr lang="es-ES" dirty="0" err="1" smtClean="0"/>
              <a:t>pdf</a:t>
            </a:r>
            <a:r>
              <a:rPr lang="es-ES" dirty="0" smtClean="0"/>
              <a:t> para imprimir cualquier formulario según las necesidades. 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05" y="3140968"/>
            <a:ext cx="3816424" cy="349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96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99" y="461615"/>
            <a:ext cx="64500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Michael\AppData\Local\Microsoft\Windows\Temporary Internet Files\Content.IE5\IJ25TSTP\l_Bicarbonato-de-Sodio-4-o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1" y="2164166"/>
            <a:ext cx="109728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Michael\AppData\Local\Microsoft\Windows\Temporary Internet Files\Content.IE5\QVABQ3RZ\vinagre-de-sidra-de-manzana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1" y="2187515"/>
            <a:ext cx="3260565" cy="24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Michael\AppData\Local\Microsoft\Windows\Temporary Internet Files\Content.IE5\IJ25TSTP\algarrobin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18002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Onda"/>
          <p:cNvSpPr/>
          <p:nvPr/>
        </p:nvSpPr>
        <p:spPr>
          <a:xfrm>
            <a:off x="1031587" y="5535948"/>
            <a:ext cx="7040636" cy="7920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571250" y="4875375"/>
            <a:ext cx="596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Michael Palomino, </a:t>
            </a:r>
            <a:r>
              <a:rPr lang="es-ES" dirty="0" smtClean="0"/>
              <a:t>Lima, medicina </a:t>
            </a:r>
            <a:r>
              <a:rPr lang="es-ES" dirty="0" smtClean="0"/>
              <a:t>natural que cura de </a:t>
            </a:r>
            <a:r>
              <a:rPr lang="es-ES" dirty="0" smtClean="0"/>
              <a:t>verdad</a:t>
            </a:r>
          </a:p>
          <a:p>
            <a:pPr algn="ctr"/>
            <a:r>
              <a:rPr lang="es-ES" dirty="0" smtClean="0"/>
              <a:t>www.med-etc.com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069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s-ES" dirty="0" smtClean="0"/>
              <a:t>Ejemplo: Un sistema de citas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8136904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Así hacemos un ejemplo, un sistema de citas en un hospital: </a:t>
            </a:r>
          </a:p>
          <a:p>
            <a:pPr marL="0" indent="0">
              <a:buNone/>
            </a:pPr>
            <a:r>
              <a:rPr lang="es-ES" dirty="0" smtClean="0"/>
              <a:t>Ese sistema brinda el servicio de</a:t>
            </a:r>
          </a:p>
          <a:p>
            <a:pPr marL="0" indent="0">
              <a:buNone/>
            </a:pPr>
            <a:r>
              <a:rPr lang="es-ES" dirty="0" smtClean="0"/>
              <a:t>-- la cita</a:t>
            </a:r>
          </a:p>
          <a:p>
            <a:pPr marL="0" indent="0">
              <a:buNone/>
            </a:pPr>
            <a:r>
              <a:rPr lang="es-ES" dirty="0" smtClean="0"/>
              <a:t>-- con la historia clínica</a:t>
            </a:r>
          </a:p>
          <a:p>
            <a:pPr marL="0" indent="0">
              <a:buNone/>
            </a:pPr>
            <a:r>
              <a:rPr lang="es-ES" dirty="0" smtClean="0"/>
              <a:t>-- con la consulta</a:t>
            </a:r>
          </a:p>
          <a:p>
            <a:pPr marL="0" indent="0">
              <a:buNone/>
            </a:pPr>
            <a:r>
              <a:rPr lang="es-ES" dirty="0" smtClean="0"/>
              <a:t>-- con la facturación automática</a:t>
            </a:r>
          </a:p>
        </p:txBody>
      </p:sp>
      <p:sp>
        <p:nvSpPr>
          <p:cNvPr id="5" name="4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31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9607"/>
            <a:ext cx="6484566" cy="63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91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es-ES" dirty="0" smtClean="0"/>
              <a:t>Los actores en el sistema de citas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39622"/>
            <a:ext cx="5040560" cy="560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1239622"/>
            <a:ext cx="27363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 administrador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 médico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 secretaria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 secretaria archivo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 secretaria del sistema de tasas</a:t>
            </a: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 contrataciones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7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procesos automáticos con un sistema de citas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La cita es registrada en el sistema y provoca la preparación de la historia clínica en el archivo un día antes de la cita</a:t>
            </a:r>
          </a:p>
          <a:p>
            <a:r>
              <a:rPr lang="es-ES" dirty="0" smtClean="0"/>
              <a:t>Durante la consulta el médico / la médica registra sus servicios (fórmulas médicas, solicitud de exámenes, ordenes (remisiones)</a:t>
            </a:r>
          </a:p>
          <a:p>
            <a:r>
              <a:rPr lang="es-ES" dirty="0" smtClean="0"/>
              <a:t>Puede ser que hay servicios adicionales con fotos rayos X o análisis con exámenes</a:t>
            </a:r>
          </a:p>
          <a:p>
            <a:r>
              <a:rPr lang="es-ES" dirty="0" smtClean="0"/>
              <a:t>Así sale la facturación automática </a:t>
            </a:r>
          </a:p>
          <a:p>
            <a:r>
              <a:rPr lang="es-ES" dirty="0" smtClean="0"/>
              <a:t>Las fotos y análisis son guardados en la historia clínica que es guardada en el depósito</a:t>
            </a:r>
          </a:p>
          <a:p>
            <a:r>
              <a:rPr lang="es-ES" dirty="0" smtClean="0"/>
              <a:t>En un sistema de historias clínicas electrónico las fotos y análisis deben ser escaneados. 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91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es-ES" dirty="0" smtClean="0"/>
              <a:t>El sistema registra del paciente: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Se registra la Historia Clínica (HC) del paciente</a:t>
            </a:r>
          </a:p>
          <a:p>
            <a:r>
              <a:rPr lang="es-ES" dirty="0" smtClean="0"/>
              <a:t>registrar motivos y enfermedad</a:t>
            </a:r>
          </a:p>
          <a:p>
            <a:r>
              <a:rPr lang="es-ES" dirty="0" smtClean="0"/>
              <a:t>registrar antecedentes y condiciones de la vida</a:t>
            </a:r>
          </a:p>
          <a:p>
            <a:r>
              <a:rPr lang="es-ES" dirty="0" smtClean="0"/>
              <a:t>registrar exámenes físicos</a:t>
            </a:r>
          </a:p>
          <a:p>
            <a:r>
              <a:rPr lang="es-ES" dirty="0" smtClean="0"/>
              <a:t>registrar diagnósticos</a:t>
            </a:r>
          </a:p>
          <a:p>
            <a:r>
              <a:rPr lang="es-ES" dirty="0" smtClean="0"/>
              <a:t>solicitar exámenes médicos, imprimir solicitud de exámenes</a:t>
            </a:r>
          </a:p>
          <a:p>
            <a:r>
              <a:rPr lang="es-ES" dirty="0" smtClean="0"/>
              <a:t>generar fórmulas médicas, imprimir fórmulas médicas.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40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provechos del sistema electrónico – y aspectos malos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99715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La entrada es rápida y registrada en todo el sistema – como también cancelar una cita</a:t>
            </a:r>
          </a:p>
          <a:p>
            <a:r>
              <a:rPr lang="es-ES" dirty="0" smtClean="0"/>
              <a:t>Reportes, fotos y análisis son bien accesibles de cada punto del hospital</a:t>
            </a:r>
          </a:p>
          <a:p>
            <a:r>
              <a:rPr lang="es-ES" dirty="0" smtClean="0"/>
              <a:t>La protección de datos viene por claves personales del personal</a:t>
            </a:r>
          </a:p>
          <a:p>
            <a:r>
              <a:rPr lang="es-ES" dirty="0" smtClean="0"/>
              <a:t>La protección de datos es garantizado con </a:t>
            </a:r>
            <a:r>
              <a:rPr lang="es-ES" dirty="0" err="1" smtClean="0"/>
              <a:t>Backups</a:t>
            </a:r>
            <a:r>
              <a:rPr lang="es-ES" dirty="0" smtClean="0"/>
              <a:t> </a:t>
            </a:r>
            <a:r>
              <a:rPr lang="es-ES" dirty="0" err="1" smtClean="0"/>
              <a:t>p.e</a:t>
            </a:r>
            <a:r>
              <a:rPr lang="es-ES" dirty="0" smtClean="0"/>
              <a:t>. cada noche a las 11pm cuando casi no hay trabajos más</a:t>
            </a:r>
          </a:p>
          <a:p>
            <a:r>
              <a:rPr lang="es-ES" dirty="0" smtClean="0"/>
              <a:t>Los aspectos malos simplemente son espionaje de datos y cuando no hay luz para todo el sistema…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16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estadística internacional y códigos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8"/>
            <a:ext cx="7859216" cy="442535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Para la estadística internacional los médicos / las médicas son obligados de registrar cada proceso con códigos internacionales en un sistema electrónico. </a:t>
            </a:r>
          </a:p>
          <a:p>
            <a:pPr marL="0" indent="0" algn="just">
              <a:buNone/>
            </a:pPr>
            <a:r>
              <a:rPr lang="es-ES" sz="1700" dirty="0" smtClean="0"/>
              <a:t>Y:</a:t>
            </a:r>
            <a:endParaRPr lang="es-ES" sz="1700" dirty="0"/>
          </a:p>
          <a:p>
            <a:pPr marL="0" indent="0" algn="just">
              <a:buNone/>
            </a:pPr>
            <a:r>
              <a:rPr lang="es-ES" dirty="0" smtClean="0"/>
              <a:t>Cuesta mucho </a:t>
            </a:r>
            <a:r>
              <a:rPr lang="es-ES" u="sng" dirty="0"/>
              <a:t>tiempo</a:t>
            </a:r>
            <a:r>
              <a:rPr lang="es-ES" dirty="0" smtClean="0"/>
              <a:t>, muchos </a:t>
            </a:r>
            <a:r>
              <a:rPr lang="es-ES" u="sng" dirty="0" smtClean="0"/>
              <a:t>nervios</a:t>
            </a:r>
            <a:r>
              <a:rPr lang="es-ES" dirty="0" smtClean="0"/>
              <a:t>, y los códigos son </a:t>
            </a:r>
            <a:r>
              <a:rPr lang="es-ES" u="sng" dirty="0"/>
              <a:t>303 páginas</a:t>
            </a:r>
            <a:r>
              <a:rPr lang="es-ES" dirty="0" smtClean="0"/>
              <a:t>. </a:t>
            </a:r>
          </a:p>
          <a:p>
            <a:pPr marL="0" indent="0" algn="just">
              <a:buNone/>
            </a:pPr>
            <a:r>
              <a:rPr lang="es-ES" sz="1700" dirty="0" smtClean="0"/>
              <a:t>Y:</a:t>
            </a:r>
            <a:endParaRPr lang="es-ES" sz="1700" dirty="0"/>
          </a:p>
          <a:p>
            <a:pPr marL="0" indent="0" algn="just">
              <a:buNone/>
            </a:pPr>
            <a:r>
              <a:rPr lang="es-ES" dirty="0" smtClean="0"/>
              <a:t>Además la estadística internacional solo </a:t>
            </a:r>
            <a:r>
              <a:rPr lang="es-ES" u="sng" dirty="0"/>
              <a:t>sirve a la mafia internacional</a:t>
            </a:r>
            <a:r>
              <a:rPr lang="es-ES" dirty="0" smtClean="0"/>
              <a:t> para saber donde se puede manipular más con mentiras, con químicos tóxicos y vacunaciones tóxicas. </a:t>
            </a:r>
          </a:p>
          <a:p>
            <a:pPr marL="0" indent="0" algn="just">
              <a:buNone/>
            </a:pPr>
            <a:r>
              <a:rPr lang="es-ES" sz="1500" dirty="0" smtClean="0"/>
              <a:t>Por eso:</a:t>
            </a:r>
            <a:endParaRPr lang="es-ES" sz="1500" dirty="0"/>
          </a:p>
          <a:p>
            <a:pPr marL="0" indent="0" algn="just">
              <a:buNone/>
            </a:pPr>
            <a:r>
              <a:rPr lang="es-ES" dirty="0" smtClean="0"/>
              <a:t>Personalmente mi opinión es de </a:t>
            </a:r>
            <a:r>
              <a:rPr lang="es-ES" u="sng" dirty="0" smtClean="0"/>
              <a:t>rechazar cada estadística internacional</a:t>
            </a:r>
            <a:r>
              <a:rPr lang="es-ES" dirty="0" smtClean="0"/>
              <a:t>, pero con esa plata se puede mejorar los sistemas locales.</a:t>
            </a:r>
            <a:endParaRPr lang="es-ES" dirty="0"/>
          </a:p>
        </p:txBody>
      </p:sp>
      <p:sp>
        <p:nvSpPr>
          <p:cNvPr id="4" name="3 Onda"/>
          <p:cNvSpPr/>
          <p:nvPr/>
        </p:nvSpPr>
        <p:spPr>
          <a:xfrm>
            <a:off x="323528" y="188640"/>
            <a:ext cx="288032" cy="64087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742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637</Words>
  <Application>Microsoft Office PowerPoint</Application>
  <PresentationFormat>Presentación en pantalla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La aplicación de 1 sistema de información hospitalario</vt:lpstr>
      <vt:lpstr>El inicio de un sistema de información en un hospital</vt:lpstr>
      <vt:lpstr>Ejemplo: Un sistema de citas</vt:lpstr>
      <vt:lpstr>Presentación de PowerPoint</vt:lpstr>
      <vt:lpstr>Los actores en el sistema de citas</vt:lpstr>
      <vt:lpstr>Los procesos automáticos con un sistema de citas</vt:lpstr>
      <vt:lpstr>El sistema registra del paciente: </vt:lpstr>
      <vt:lpstr>Los provechos del sistema electrónico – y aspectos malos</vt:lpstr>
      <vt:lpstr>La estadística internacional y códigos</vt:lpstr>
      <vt:lpstr>Ejemplos: la entrada del paciente</vt:lpstr>
      <vt:lpstr>La ficha de un paciente con exámenes y antecedentes</vt:lpstr>
      <vt:lpstr>La entrada de antecedentes</vt:lpstr>
      <vt:lpstr>Ejemplo: búsqueda de un paciente</vt:lpstr>
      <vt:lpstr>Ejemplo: apartar una cita</vt:lpstr>
      <vt:lpstr>Ejemplo: enviar un paciente a un consultorio</vt:lpstr>
      <vt:lpstr>Buscar pacientes según año, mes, enfermedad o médico</vt:lpstr>
      <vt:lpstr>Datos requiridos por el sistema 01</vt:lpstr>
      <vt:lpstr>Datos requiridos por el sistema 02</vt:lpstr>
      <vt:lpstr>Datos requiridos por el sistema 03</vt:lpstr>
      <vt:lpstr>Datos requiridos por  el sistema 04</vt:lpstr>
      <vt:lpstr>Más sistemas: reportes</vt:lpstr>
      <vt:lpstr>Más sistemas: formularios pdf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aplicación de 1 sistema de información</dc:title>
  <dc:creator>Michael</dc:creator>
  <cp:lastModifiedBy>Michael</cp:lastModifiedBy>
  <cp:revision>18</cp:revision>
  <dcterms:created xsi:type="dcterms:W3CDTF">2017-04-24T16:41:24Z</dcterms:created>
  <dcterms:modified xsi:type="dcterms:W3CDTF">2017-04-24T21:55:36Z</dcterms:modified>
</cp:coreProperties>
</file>